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87" r:id="rId3"/>
  </p:sldMasterIdLst>
  <p:notesMasterIdLst>
    <p:notesMasterId r:id="rId45"/>
  </p:notesMasterIdLst>
  <p:sldIdLst>
    <p:sldId id="352" r:id="rId4"/>
    <p:sldId id="350" r:id="rId5"/>
    <p:sldId id="328" r:id="rId6"/>
    <p:sldId id="342" r:id="rId7"/>
    <p:sldId id="257" r:id="rId8"/>
    <p:sldId id="327" r:id="rId9"/>
    <p:sldId id="288" r:id="rId10"/>
    <p:sldId id="332" r:id="rId11"/>
    <p:sldId id="262" r:id="rId12"/>
    <p:sldId id="263" r:id="rId13"/>
    <p:sldId id="264" r:id="rId14"/>
    <p:sldId id="265" r:id="rId15"/>
    <p:sldId id="266" r:id="rId16"/>
    <p:sldId id="281" r:id="rId17"/>
    <p:sldId id="282" r:id="rId18"/>
    <p:sldId id="283" r:id="rId19"/>
    <p:sldId id="267" r:id="rId20"/>
    <p:sldId id="284" r:id="rId21"/>
    <p:sldId id="285" r:id="rId22"/>
    <p:sldId id="268" r:id="rId23"/>
    <p:sldId id="286" r:id="rId24"/>
    <p:sldId id="269" r:id="rId25"/>
    <p:sldId id="289" r:id="rId26"/>
    <p:sldId id="290" r:id="rId27"/>
    <p:sldId id="336" r:id="rId28"/>
    <p:sldId id="330" r:id="rId29"/>
    <p:sldId id="279" r:id="rId30"/>
    <p:sldId id="331" r:id="rId31"/>
    <p:sldId id="337" r:id="rId32"/>
    <p:sldId id="308" r:id="rId33"/>
    <p:sldId id="302" r:id="rId34"/>
    <p:sldId id="346" r:id="rId35"/>
    <p:sldId id="297" r:id="rId36"/>
    <p:sldId id="319" r:id="rId37"/>
    <p:sldId id="343" r:id="rId38"/>
    <p:sldId id="296" r:id="rId39"/>
    <p:sldId id="345" r:id="rId40"/>
    <p:sldId id="348" r:id="rId41"/>
    <p:sldId id="347" r:id="rId42"/>
    <p:sldId id="349" r:id="rId43"/>
    <p:sldId id="34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F0"/>
    <a:srgbClr val="E5E3E6"/>
    <a:srgbClr val="3C36A0"/>
    <a:srgbClr val="625C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6"/>
    <p:restoredTop sz="86429"/>
  </p:normalViewPr>
  <p:slideViewPr>
    <p:cSldViewPr snapToGrid="0" snapToObjects="1">
      <p:cViewPr varScale="1">
        <p:scale>
          <a:sx n="59" d="100"/>
          <a:sy n="59" d="100"/>
        </p:scale>
        <p:origin x="1998" y="60"/>
      </p:cViewPr>
      <p:guideLst/>
    </p:cSldViewPr>
  </p:slideViewPr>
  <p:outlineViewPr>
    <p:cViewPr>
      <p:scale>
        <a:sx n="33" d="100"/>
        <a:sy n="33" d="100"/>
      </p:scale>
      <p:origin x="0" y="-2827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7E421-7068-CA40-AF02-703C8D718423}" type="datetimeFigureOut">
              <a:rPr lang="en-US" smtClean="0"/>
              <a:t>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6AD11-3F06-B340-9A82-A151F5D3C291}" type="slidenum">
              <a:rPr lang="en-US" smtClean="0"/>
              <a:t>‹#›</a:t>
            </a:fld>
            <a:endParaRPr lang="en-US"/>
          </a:p>
        </p:txBody>
      </p:sp>
    </p:spTree>
    <p:extLst>
      <p:ext uri="{BB962C8B-B14F-4D97-AF65-F5344CB8AC3E}">
        <p14:creationId xmlns:p14="http://schemas.microsoft.com/office/powerpoint/2010/main" val="2671480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66AD11-3F06-B340-9A82-A151F5D3C2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74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6AD11-3F06-B340-9A82-A151F5D3C291}" type="slidenum">
              <a:rPr lang="en-US" smtClean="0"/>
              <a:t>27</a:t>
            </a:fld>
            <a:endParaRPr lang="en-US"/>
          </a:p>
        </p:txBody>
      </p:sp>
    </p:spTree>
    <p:extLst>
      <p:ext uri="{BB962C8B-B14F-4D97-AF65-F5344CB8AC3E}">
        <p14:creationId xmlns:p14="http://schemas.microsoft.com/office/powerpoint/2010/main" val="373568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66AD11-3F06-B340-9A82-A151F5D3C291}" type="slidenum">
              <a:rPr lang="en-US" smtClean="0"/>
              <a:t>29</a:t>
            </a:fld>
            <a:endParaRPr lang="en-US"/>
          </a:p>
        </p:txBody>
      </p:sp>
    </p:spTree>
    <p:extLst>
      <p:ext uri="{BB962C8B-B14F-4D97-AF65-F5344CB8AC3E}">
        <p14:creationId xmlns:p14="http://schemas.microsoft.com/office/powerpoint/2010/main" val="212585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6AD11-3F06-B340-9A82-A151F5D3C291}" type="slidenum">
              <a:rPr lang="en-US" smtClean="0"/>
              <a:t>35</a:t>
            </a:fld>
            <a:endParaRPr lang="en-US"/>
          </a:p>
        </p:txBody>
      </p:sp>
    </p:spTree>
    <p:extLst>
      <p:ext uri="{BB962C8B-B14F-4D97-AF65-F5344CB8AC3E}">
        <p14:creationId xmlns:p14="http://schemas.microsoft.com/office/powerpoint/2010/main" val="3985119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1FFD9C-C0FF-409C-BF18-815A308ADE41}" type="datetime1">
              <a:rPr lang="en-US" smtClean="0"/>
              <a:t>1/7/2025</a:t>
            </a:fld>
            <a:endParaRPr lang="en-US"/>
          </a:p>
        </p:txBody>
      </p:sp>
      <p:sp>
        <p:nvSpPr>
          <p:cNvPr id="5" name="Footer Placeholder 4"/>
          <p:cNvSpPr>
            <a:spLocks noGrp="1"/>
          </p:cNvSpPr>
          <p:nvPr>
            <p:ph type="ftr" sz="quarter" idx="11"/>
          </p:nvPr>
        </p:nvSpPr>
        <p:spPr/>
        <p:txBody>
          <a:bodyPr/>
          <a:lstStyle/>
          <a:p>
            <a:r>
              <a:rPr lang="en-US"/>
              <a:t>(c) Women Lawyers On Guard</a:t>
            </a:r>
          </a:p>
        </p:txBody>
      </p:sp>
      <p:sp>
        <p:nvSpPr>
          <p:cNvPr id="6" name="Slide Number Placeholder 5"/>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727451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F5C81-BFEE-4260-A603-1D9C40442A13}" type="datetime1">
              <a:rPr lang="en-US" smtClean="0"/>
              <a:t>1/7/2025</a:t>
            </a:fld>
            <a:endParaRPr lang="en-US"/>
          </a:p>
        </p:txBody>
      </p:sp>
      <p:sp>
        <p:nvSpPr>
          <p:cNvPr id="5" name="Footer Placeholder 4"/>
          <p:cNvSpPr>
            <a:spLocks noGrp="1"/>
          </p:cNvSpPr>
          <p:nvPr>
            <p:ph type="ftr" sz="quarter" idx="11"/>
          </p:nvPr>
        </p:nvSpPr>
        <p:spPr/>
        <p:txBody>
          <a:bodyPr/>
          <a:lstStyle/>
          <a:p>
            <a:r>
              <a:rPr lang="en-US"/>
              <a:t>(c) Women Lawyers On Guard</a:t>
            </a:r>
          </a:p>
        </p:txBody>
      </p:sp>
      <p:sp>
        <p:nvSpPr>
          <p:cNvPr id="6" name="Slide Number Placeholder 5"/>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66566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B59E8F-8652-48EA-B2C7-35288195E5EF}" type="datetime1">
              <a:rPr lang="en-US" smtClean="0"/>
              <a:t>1/7/2025</a:t>
            </a:fld>
            <a:endParaRPr lang="en-US"/>
          </a:p>
        </p:txBody>
      </p:sp>
      <p:sp>
        <p:nvSpPr>
          <p:cNvPr id="5" name="Footer Placeholder 4"/>
          <p:cNvSpPr>
            <a:spLocks noGrp="1"/>
          </p:cNvSpPr>
          <p:nvPr>
            <p:ph type="ftr" sz="quarter" idx="11"/>
          </p:nvPr>
        </p:nvSpPr>
        <p:spPr/>
        <p:txBody>
          <a:bodyPr/>
          <a:lstStyle/>
          <a:p>
            <a:r>
              <a:rPr lang="en-US"/>
              <a:t>(c) Women Lawyers On Guard</a:t>
            </a:r>
          </a:p>
        </p:txBody>
      </p:sp>
      <p:sp>
        <p:nvSpPr>
          <p:cNvPr id="6" name="Slide Number Placeholder 5"/>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107348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67"/>
            <a:ext cx="9144000" cy="6858000"/>
          </a:xfrm>
          <a:prstGeom prst="rect">
            <a:avLst/>
          </a:prstGeom>
          <a:gradFill>
            <a:gsLst>
              <a:gs pos="0">
                <a:srgbClr val="B40036">
                  <a:alpha val="74901"/>
                </a:srgbClr>
              </a:gs>
              <a:gs pos="100000">
                <a:srgbClr val="002685">
                  <a:alpha val="74901"/>
                </a:srgb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862176" y="1046933"/>
            <a:ext cx="7418913" cy="4763883"/>
          </a:xfrm>
          <a:custGeom>
            <a:avLst/>
            <a:gdLst/>
            <a:ahLst/>
            <a:cxnLst/>
            <a:rect l="l" t="t" r="r" b="b"/>
            <a:pathLst>
              <a:path w="319196" h="161890" extrusionOk="0">
                <a:moveTo>
                  <a:pt x="137286" y="300"/>
                </a:moveTo>
                <a:lnTo>
                  <a:pt x="0" y="241"/>
                </a:lnTo>
                <a:lnTo>
                  <a:pt x="0" y="161890"/>
                </a:lnTo>
                <a:lnTo>
                  <a:pt x="319196" y="161890"/>
                </a:lnTo>
                <a:lnTo>
                  <a:pt x="319196" y="0"/>
                </a:lnTo>
                <a:lnTo>
                  <a:pt x="182036" y="30"/>
                </a:lnTo>
              </a:path>
            </a:pathLst>
          </a:custGeom>
          <a:noFill/>
          <a:ln w="76200" cap="flat" cmpd="thinThick">
            <a:solidFill>
              <a:srgbClr val="FFFFFF"/>
            </a:solidFill>
            <a:prstDash val="solid"/>
            <a:miter lim="8000"/>
            <a:headEnd type="none" w="med" len="med"/>
            <a:tailEnd type="none" w="med" len="med"/>
          </a:ln>
        </p:spPr>
      </p:sp>
      <p:sp>
        <p:nvSpPr>
          <p:cNvPr id="12" name="Google Shape;12;p2"/>
          <p:cNvSpPr txBox="1">
            <a:spLocks noGrp="1"/>
          </p:cNvSpPr>
          <p:nvPr>
            <p:ph type="ctrTitle"/>
          </p:nvPr>
        </p:nvSpPr>
        <p:spPr>
          <a:xfrm>
            <a:off x="1290775" y="2655767"/>
            <a:ext cx="65625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3" name="Google Shape;13;p2"/>
          <p:cNvSpPr/>
          <p:nvPr/>
        </p:nvSpPr>
        <p:spPr>
          <a:xfrm>
            <a:off x="4350936" y="565834"/>
            <a:ext cx="442142" cy="816260"/>
          </a:xfrm>
          <a:custGeom>
            <a:avLst/>
            <a:gdLst/>
            <a:ahLst/>
            <a:cxnLst/>
            <a:rect l="l" t="t" r="r" b="b"/>
            <a:pathLst>
              <a:path w="24448" h="33851" extrusionOk="0">
                <a:moveTo>
                  <a:pt x="7899" y="1881"/>
                </a:moveTo>
                <a:lnTo>
                  <a:pt x="8369" y="2821"/>
                </a:lnTo>
                <a:lnTo>
                  <a:pt x="7711" y="4138"/>
                </a:lnTo>
                <a:lnTo>
                  <a:pt x="6864" y="4984"/>
                </a:lnTo>
                <a:lnTo>
                  <a:pt x="6676" y="5266"/>
                </a:lnTo>
                <a:lnTo>
                  <a:pt x="6582" y="5642"/>
                </a:lnTo>
                <a:lnTo>
                  <a:pt x="6676" y="6018"/>
                </a:lnTo>
                <a:lnTo>
                  <a:pt x="6864" y="6300"/>
                </a:lnTo>
                <a:lnTo>
                  <a:pt x="7523" y="6958"/>
                </a:lnTo>
                <a:lnTo>
                  <a:pt x="7523" y="9027"/>
                </a:lnTo>
                <a:lnTo>
                  <a:pt x="6206" y="10343"/>
                </a:lnTo>
                <a:lnTo>
                  <a:pt x="4702" y="10343"/>
                </a:lnTo>
                <a:lnTo>
                  <a:pt x="4702" y="6864"/>
                </a:lnTo>
                <a:lnTo>
                  <a:pt x="5548" y="5172"/>
                </a:lnTo>
                <a:lnTo>
                  <a:pt x="5642" y="4984"/>
                </a:lnTo>
                <a:lnTo>
                  <a:pt x="5642" y="4702"/>
                </a:lnTo>
                <a:lnTo>
                  <a:pt x="5642" y="3103"/>
                </a:lnTo>
                <a:lnTo>
                  <a:pt x="6206" y="1881"/>
                </a:lnTo>
                <a:close/>
                <a:moveTo>
                  <a:pt x="9403" y="8087"/>
                </a:moveTo>
                <a:lnTo>
                  <a:pt x="11848" y="9309"/>
                </a:lnTo>
                <a:lnTo>
                  <a:pt x="12130" y="9403"/>
                </a:lnTo>
                <a:lnTo>
                  <a:pt x="12412" y="9403"/>
                </a:lnTo>
                <a:lnTo>
                  <a:pt x="16925" y="8651"/>
                </a:lnTo>
                <a:lnTo>
                  <a:pt x="16925" y="9591"/>
                </a:lnTo>
                <a:lnTo>
                  <a:pt x="13164" y="10343"/>
                </a:lnTo>
                <a:lnTo>
                  <a:pt x="10344" y="10343"/>
                </a:lnTo>
                <a:lnTo>
                  <a:pt x="10061" y="10437"/>
                </a:lnTo>
                <a:lnTo>
                  <a:pt x="9873" y="10531"/>
                </a:lnTo>
                <a:lnTo>
                  <a:pt x="9591" y="10720"/>
                </a:lnTo>
                <a:lnTo>
                  <a:pt x="9497" y="11002"/>
                </a:lnTo>
                <a:lnTo>
                  <a:pt x="8745" y="13164"/>
                </a:lnTo>
                <a:lnTo>
                  <a:pt x="4702" y="13164"/>
                </a:lnTo>
                <a:lnTo>
                  <a:pt x="4702" y="12224"/>
                </a:lnTo>
                <a:lnTo>
                  <a:pt x="6582" y="12224"/>
                </a:lnTo>
                <a:lnTo>
                  <a:pt x="6959" y="12130"/>
                </a:lnTo>
                <a:lnTo>
                  <a:pt x="7335" y="11942"/>
                </a:lnTo>
                <a:lnTo>
                  <a:pt x="9215" y="10061"/>
                </a:lnTo>
                <a:lnTo>
                  <a:pt x="9403" y="9779"/>
                </a:lnTo>
                <a:lnTo>
                  <a:pt x="9403" y="9403"/>
                </a:lnTo>
                <a:lnTo>
                  <a:pt x="9403" y="8087"/>
                </a:lnTo>
                <a:close/>
                <a:moveTo>
                  <a:pt x="21627" y="13540"/>
                </a:moveTo>
                <a:lnTo>
                  <a:pt x="22379" y="14951"/>
                </a:lnTo>
                <a:lnTo>
                  <a:pt x="22003" y="15045"/>
                </a:lnTo>
                <a:lnTo>
                  <a:pt x="21345" y="15045"/>
                </a:lnTo>
                <a:lnTo>
                  <a:pt x="20969" y="14951"/>
                </a:lnTo>
                <a:lnTo>
                  <a:pt x="21627" y="13540"/>
                </a:lnTo>
                <a:close/>
                <a:moveTo>
                  <a:pt x="2821" y="8275"/>
                </a:moveTo>
                <a:lnTo>
                  <a:pt x="2821" y="11284"/>
                </a:lnTo>
                <a:lnTo>
                  <a:pt x="2821" y="14105"/>
                </a:lnTo>
                <a:lnTo>
                  <a:pt x="2821" y="16549"/>
                </a:lnTo>
                <a:lnTo>
                  <a:pt x="1881" y="15609"/>
                </a:lnTo>
                <a:lnTo>
                  <a:pt x="1881" y="9685"/>
                </a:lnTo>
                <a:lnTo>
                  <a:pt x="2821" y="8275"/>
                </a:lnTo>
                <a:close/>
                <a:moveTo>
                  <a:pt x="14105" y="15327"/>
                </a:moveTo>
                <a:lnTo>
                  <a:pt x="14857" y="16643"/>
                </a:lnTo>
                <a:lnTo>
                  <a:pt x="14481" y="16737"/>
                </a:lnTo>
                <a:lnTo>
                  <a:pt x="14105" y="16831"/>
                </a:lnTo>
                <a:lnTo>
                  <a:pt x="13823" y="16737"/>
                </a:lnTo>
                <a:lnTo>
                  <a:pt x="13446" y="16643"/>
                </a:lnTo>
                <a:lnTo>
                  <a:pt x="14105" y="15327"/>
                </a:lnTo>
                <a:close/>
                <a:moveTo>
                  <a:pt x="8181" y="15045"/>
                </a:moveTo>
                <a:lnTo>
                  <a:pt x="7147" y="18900"/>
                </a:lnTo>
                <a:lnTo>
                  <a:pt x="4702" y="16549"/>
                </a:lnTo>
                <a:lnTo>
                  <a:pt x="4702" y="15045"/>
                </a:lnTo>
                <a:close/>
                <a:moveTo>
                  <a:pt x="9403" y="17772"/>
                </a:moveTo>
                <a:lnTo>
                  <a:pt x="10532" y="22379"/>
                </a:lnTo>
                <a:lnTo>
                  <a:pt x="8651" y="20404"/>
                </a:lnTo>
                <a:lnTo>
                  <a:pt x="8933" y="19370"/>
                </a:lnTo>
                <a:lnTo>
                  <a:pt x="9403" y="17772"/>
                </a:lnTo>
                <a:close/>
                <a:moveTo>
                  <a:pt x="3574" y="21721"/>
                </a:moveTo>
                <a:lnTo>
                  <a:pt x="4514" y="22755"/>
                </a:lnTo>
                <a:lnTo>
                  <a:pt x="2821" y="26516"/>
                </a:lnTo>
                <a:lnTo>
                  <a:pt x="3574" y="21721"/>
                </a:lnTo>
                <a:close/>
                <a:moveTo>
                  <a:pt x="3762" y="18242"/>
                </a:moveTo>
                <a:lnTo>
                  <a:pt x="12412" y="26798"/>
                </a:lnTo>
                <a:lnTo>
                  <a:pt x="12600" y="27645"/>
                </a:lnTo>
                <a:lnTo>
                  <a:pt x="12600" y="27645"/>
                </a:lnTo>
                <a:lnTo>
                  <a:pt x="11848" y="27362"/>
                </a:lnTo>
                <a:lnTo>
                  <a:pt x="3197" y="18806"/>
                </a:lnTo>
                <a:lnTo>
                  <a:pt x="3762" y="18242"/>
                </a:lnTo>
                <a:close/>
                <a:moveTo>
                  <a:pt x="6018" y="24165"/>
                </a:moveTo>
                <a:lnTo>
                  <a:pt x="10532" y="28773"/>
                </a:lnTo>
                <a:lnTo>
                  <a:pt x="11848" y="31970"/>
                </a:lnTo>
                <a:lnTo>
                  <a:pt x="2445" y="31970"/>
                </a:lnTo>
                <a:lnTo>
                  <a:pt x="6018" y="24165"/>
                </a:lnTo>
                <a:close/>
                <a:moveTo>
                  <a:pt x="5642" y="0"/>
                </a:moveTo>
                <a:lnTo>
                  <a:pt x="5454" y="94"/>
                </a:lnTo>
                <a:lnTo>
                  <a:pt x="5172" y="188"/>
                </a:lnTo>
                <a:lnTo>
                  <a:pt x="4984" y="282"/>
                </a:lnTo>
                <a:lnTo>
                  <a:pt x="4890" y="565"/>
                </a:lnTo>
                <a:lnTo>
                  <a:pt x="3950" y="2445"/>
                </a:lnTo>
                <a:lnTo>
                  <a:pt x="3856" y="2633"/>
                </a:lnTo>
                <a:lnTo>
                  <a:pt x="3762" y="2821"/>
                </a:lnTo>
                <a:lnTo>
                  <a:pt x="3762" y="4514"/>
                </a:lnTo>
                <a:lnTo>
                  <a:pt x="3197" y="5642"/>
                </a:lnTo>
                <a:lnTo>
                  <a:pt x="2821" y="5642"/>
                </a:lnTo>
                <a:lnTo>
                  <a:pt x="2445" y="5736"/>
                </a:lnTo>
                <a:lnTo>
                  <a:pt x="2257" y="5924"/>
                </a:lnTo>
                <a:lnTo>
                  <a:pt x="2069" y="6112"/>
                </a:lnTo>
                <a:lnTo>
                  <a:pt x="189" y="8933"/>
                </a:lnTo>
                <a:lnTo>
                  <a:pt x="94" y="9121"/>
                </a:lnTo>
                <a:lnTo>
                  <a:pt x="0" y="9403"/>
                </a:lnTo>
                <a:lnTo>
                  <a:pt x="0" y="15985"/>
                </a:lnTo>
                <a:lnTo>
                  <a:pt x="94" y="16361"/>
                </a:lnTo>
                <a:lnTo>
                  <a:pt x="283" y="16643"/>
                </a:lnTo>
                <a:lnTo>
                  <a:pt x="1505" y="17866"/>
                </a:lnTo>
                <a:lnTo>
                  <a:pt x="1223" y="18148"/>
                </a:lnTo>
                <a:lnTo>
                  <a:pt x="1035" y="18430"/>
                </a:lnTo>
                <a:lnTo>
                  <a:pt x="941" y="18806"/>
                </a:lnTo>
                <a:lnTo>
                  <a:pt x="1035" y="19182"/>
                </a:lnTo>
                <a:lnTo>
                  <a:pt x="1223" y="19464"/>
                </a:lnTo>
                <a:lnTo>
                  <a:pt x="1881" y="20028"/>
                </a:lnTo>
                <a:lnTo>
                  <a:pt x="0" y="32816"/>
                </a:lnTo>
                <a:lnTo>
                  <a:pt x="94" y="33192"/>
                </a:lnTo>
                <a:lnTo>
                  <a:pt x="283" y="33568"/>
                </a:lnTo>
                <a:lnTo>
                  <a:pt x="565" y="33756"/>
                </a:lnTo>
                <a:lnTo>
                  <a:pt x="941" y="33850"/>
                </a:lnTo>
                <a:lnTo>
                  <a:pt x="13446" y="33850"/>
                </a:lnTo>
                <a:lnTo>
                  <a:pt x="13634" y="33756"/>
                </a:lnTo>
                <a:lnTo>
                  <a:pt x="14011" y="33474"/>
                </a:lnTo>
                <a:lnTo>
                  <a:pt x="14105" y="33004"/>
                </a:lnTo>
                <a:lnTo>
                  <a:pt x="14105" y="32816"/>
                </a:lnTo>
                <a:lnTo>
                  <a:pt x="14105" y="32628"/>
                </a:lnTo>
                <a:lnTo>
                  <a:pt x="12976" y="29807"/>
                </a:lnTo>
                <a:lnTo>
                  <a:pt x="12976" y="29807"/>
                </a:lnTo>
                <a:lnTo>
                  <a:pt x="13823" y="30089"/>
                </a:lnTo>
                <a:lnTo>
                  <a:pt x="14387" y="30089"/>
                </a:lnTo>
                <a:lnTo>
                  <a:pt x="14575" y="29995"/>
                </a:lnTo>
                <a:lnTo>
                  <a:pt x="14951" y="29713"/>
                </a:lnTo>
                <a:lnTo>
                  <a:pt x="15045" y="29337"/>
                </a:lnTo>
                <a:lnTo>
                  <a:pt x="15045" y="28867"/>
                </a:lnTo>
                <a:lnTo>
                  <a:pt x="14105" y="26046"/>
                </a:lnTo>
                <a:lnTo>
                  <a:pt x="14011" y="25858"/>
                </a:lnTo>
                <a:lnTo>
                  <a:pt x="13917" y="25670"/>
                </a:lnTo>
                <a:lnTo>
                  <a:pt x="13164" y="24918"/>
                </a:lnTo>
                <a:lnTo>
                  <a:pt x="10438" y="14199"/>
                </a:lnTo>
                <a:lnTo>
                  <a:pt x="11096" y="12224"/>
                </a:lnTo>
                <a:lnTo>
                  <a:pt x="13164" y="12224"/>
                </a:lnTo>
                <a:lnTo>
                  <a:pt x="13164" y="12976"/>
                </a:lnTo>
                <a:lnTo>
                  <a:pt x="11472" y="16549"/>
                </a:lnTo>
                <a:lnTo>
                  <a:pt x="11378" y="16831"/>
                </a:lnTo>
                <a:lnTo>
                  <a:pt x="11378" y="17113"/>
                </a:lnTo>
                <a:lnTo>
                  <a:pt x="11472" y="17396"/>
                </a:lnTo>
                <a:lnTo>
                  <a:pt x="11660" y="17584"/>
                </a:lnTo>
                <a:lnTo>
                  <a:pt x="12224" y="18054"/>
                </a:lnTo>
                <a:lnTo>
                  <a:pt x="12788" y="18430"/>
                </a:lnTo>
                <a:lnTo>
                  <a:pt x="13446" y="18618"/>
                </a:lnTo>
                <a:lnTo>
                  <a:pt x="14199" y="18712"/>
                </a:lnTo>
                <a:lnTo>
                  <a:pt x="14857" y="18618"/>
                </a:lnTo>
                <a:lnTo>
                  <a:pt x="15515" y="18430"/>
                </a:lnTo>
                <a:lnTo>
                  <a:pt x="16173" y="18054"/>
                </a:lnTo>
                <a:lnTo>
                  <a:pt x="16737" y="17584"/>
                </a:lnTo>
                <a:lnTo>
                  <a:pt x="16925" y="17396"/>
                </a:lnTo>
                <a:lnTo>
                  <a:pt x="17019" y="17113"/>
                </a:lnTo>
                <a:lnTo>
                  <a:pt x="17019" y="16831"/>
                </a:lnTo>
                <a:lnTo>
                  <a:pt x="16925" y="16549"/>
                </a:lnTo>
                <a:lnTo>
                  <a:pt x="15139" y="12976"/>
                </a:lnTo>
                <a:lnTo>
                  <a:pt x="15139" y="12036"/>
                </a:lnTo>
                <a:lnTo>
                  <a:pt x="17113" y="11566"/>
                </a:lnTo>
                <a:lnTo>
                  <a:pt x="17208" y="11848"/>
                </a:lnTo>
                <a:lnTo>
                  <a:pt x="17396" y="12036"/>
                </a:lnTo>
                <a:lnTo>
                  <a:pt x="17678" y="12224"/>
                </a:lnTo>
                <a:lnTo>
                  <a:pt x="17960" y="12224"/>
                </a:lnTo>
                <a:lnTo>
                  <a:pt x="18336" y="12130"/>
                </a:lnTo>
                <a:lnTo>
                  <a:pt x="18618" y="11942"/>
                </a:lnTo>
                <a:lnTo>
                  <a:pt x="18806" y="11660"/>
                </a:lnTo>
                <a:lnTo>
                  <a:pt x="18900" y="11284"/>
                </a:lnTo>
                <a:lnTo>
                  <a:pt x="18900" y="11096"/>
                </a:lnTo>
                <a:lnTo>
                  <a:pt x="20781" y="10626"/>
                </a:lnTo>
                <a:lnTo>
                  <a:pt x="20781" y="11190"/>
                </a:lnTo>
                <a:lnTo>
                  <a:pt x="18994" y="14763"/>
                </a:lnTo>
                <a:lnTo>
                  <a:pt x="18900" y="15045"/>
                </a:lnTo>
                <a:lnTo>
                  <a:pt x="18900" y="15327"/>
                </a:lnTo>
                <a:lnTo>
                  <a:pt x="18994" y="15609"/>
                </a:lnTo>
                <a:lnTo>
                  <a:pt x="19182" y="15891"/>
                </a:lnTo>
                <a:lnTo>
                  <a:pt x="19746" y="16361"/>
                </a:lnTo>
                <a:lnTo>
                  <a:pt x="20310" y="16643"/>
                </a:lnTo>
                <a:lnTo>
                  <a:pt x="20969" y="16925"/>
                </a:lnTo>
                <a:lnTo>
                  <a:pt x="22379" y="16925"/>
                </a:lnTo>
                <a:lnTo>
                  <a:pt x="23037" y="16643"/>
                </a:lnTo>
                <a:lnTo>
                  <a:pt x="23695" y="16361"/>
                </a:lnTo>
                <a:lnTo>
                  <a:pt x="24260" y="15891"/>
                </a:lnTo>
                <a:lnTo>
                  <a:pt x="24354" y="15703"/>
                </a:lnTo>
                <a:lnTo>
                  <a:pt x="24448" y="15515"/>
                </a:lnTo>
                <a:lnTo>
                  <a:pt x="24448" y="15045"/>
                </a:lnTo>
                <a:lnTo>
                  <a:pt x="24354" y="14763"/>
                </a:lnTo>
                <a:lnTo>
                  <a:pt x="22567" y="11190"/>
                </a:lnTo>
                <a:lnTo>
                  <a:pt x="22567" y="9403"/>
                </a:lnTo>
                <a:lnTo>
                  <a:pt x="22473" y="9027"/>
                </a:lnTo>
                <a:lnTo>
                  <a:pt x="22191" y="8651"/>
                </a:lnTo>
                <a:lnTo>
                  <a:pt x="21815" y="8463"/>
                </a:lnTo>
                <a:lnTo>
                  <a:pt x="21439" y="8463"/>
                </a:lnTo>
                <a:lnTo>
                  <a:pt x="18806" y="9121"/>
                </a:lnTo>
                <a:lnTo>
                  <a:pt x="18806" y="7523"/>
                </a:lnTo>
                <a:lnTo>
                  <a:pt x="18806" y="6582"/>
                </a:lnTo>
                <a:lnTo>
                  <a:pt x="18806" y="6206"/>
                </a:lnTo>
                <a:lnTo>
                  <a:pt x="18618" y="5924"/>
                </a:lnTo>
                <a:lnTo>
                  <a:pt x="18242" y="5736"/>
                </a:lnTo>
                <a:lnTo>
                  <a:pt x="17866" y="5642"/>
                </a:lnTo>
                <a:lnTo>
                  <a:pt x="17490" y="5736"/>
                </a:lnTo>
                <a:lnTo>
                  <a:pt x="17208" y="5924"/>
                </a:lnTo>
                <a:lnTo>
                  <a:pt x="17019" y="6206"/>
                </a:lnTo>
                <a:lnTo>
                  <a:pt x="16925" y="6582"/>
                </a:lnTo>
                <a:lnTo>
                  <a:pt x="16925" y="6770"/>
                </a:lnTo>
                <a:lnTo>
                  <a:pt x="12412" y="7523"/>
                </a:lnTo>
                <a:lnTo>
                  <a:pt x="9027" y="5830"/>
                </a:lnTo>
                <a:lnTo>
                  <a:pt x="8839" y="5642"/>
                </a:lnTo>
                <a:lnTo>
                  <a:pt x="9121" y="5360"/>
                </a:lnTo>
                <a:lnTo>
                  <a:pt x="9309" y="5172"/>
                </a:lnTo>
                <a:lnTo>
                  <a:pt x="10249" y="3291"/>
                </a:lnTo>
                <a:lnTo>
                  <a:pt x="10344" y="3103"/>
                </a:lnTo>
                <a:lnTo>
                  <a:pt x="10344" y="2915"/>
                </a:lnTo>
                <a:lnTo>
                  <a:pt x="10344" y="2633"/>
                </a:lnTo>
                <a:lnTo>
                  <a:pt x="10249" y="2445"/>
                </a:lnTo>
                <a:lnTo>
                  <a:pt x="9309" y="565"/>
                </a:lnTo>
                <a:lnTo>
                  <a:pt x="9215" y="377"/>
                </a:lnTo>
                <a:lnTo>
                  <a:pt x="9027" y="188"/>
                </a:lnTo>
                <a:lnTo>
                  <a:pt x="8745" y="94"/>
                </a:lnTo>
                <a:lnTo>
                  <a:pt x="84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317776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1619" cy="6856215"/>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8079F-36D0-7943-AB18-761468D1DF46}"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21616-CDD2-864D-8E06-084652663388}" type="slidenum">
              <a:rPr lang="en-US" smtClean="0"/>
              <a:t>‹#›</a:t>
            </a:fld>
            <a:endParaRPr lang="en-US"/>
          </a:p>
        </p:txBody>
      </p:sp>
    </p:spTree>
    <p:extLst>
      <p:ext uri="{BB962C8B-B14F-4D97-AF65-F5344CB8AC3E}">
        <p14:creationId xmlns:p14="http://schemas.microsoft.com/office/powerpoint/2010/main" val="2807223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959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3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8687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3643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83051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23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5826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2A545-CD1D-4B56-BCB3-01028A796D3F}" type="datetime1">
              <a:rPr lang="en-US" smtClean="0"/>
              <a:t>1/7/2025</a:t>
            </a:fld>
            <a:endParaRPr lang="en-US"/>
          </a:p>
        </p:txBody>
      </p:sp>
      <p:sp>
        <p:nvSpPr>
          <p:cNvPr id="5" name="Footer Placeholder 4"/>
          <p:cNvSpPr>
            <a:spLocks noGrp="1"/>
          </p:cNvSpPr>
          <p:nvPr>
            <p:ph type="ftr" sz="quarter" idx="11"/>
          </p:nvPr>
        </p:nvSpPr>
        <p:spPr/>
        <p:txBody>
          <a:bodyPr/>
          <a:lstStyle/>
          <a:p>
            <a:r>
              <a:rPr lang="en-US"/>
              <a:t>(c) Women Lawyers On Guard</a:t>
            </a:r>
          </a:p>
        </p:txBody>
      </p:sp>
      <p:sp>
        <p:nvSpPr>
          <p:cNvPr id="6" name="Slide Number Placeholder 5"/>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1688659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3887391" y="987426"/>
            <a:ext cx="4629150" cy="4873625"/>
          </a:xfrm>
          <a:prstGeom prst="rect">
            <a:avLst/>
          </a:prstGeom>
          <a:noFill/>
          <a:ln>
            <a:noFill/>
          </a:ln>
        </p:spPr>
      </p:sp>
      <p:sp>
        <p:nvSpPr>
          <p:cNvPr id="68" name="Google Shape;68;p4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1763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2376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027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B85EBB-2DD1-4892-86C1-0D5F192E8D0A}" type="datetime1">
              <a:rPr lang="en-US" smtClean="0"/>
              <a:t>1/7/2025</a:t>
            </a:fld>
            <a:endParaRPr lang="en-US"/>
          </a:p>
        </p:txBody>
      </p:sp>
      <p:sp>
        <p:nvSpPr>
          <p:cNvPr id="5" name="Footer Placeholder 4"/>
          <p:cNvSpPr>
            <a:spLocks noGrp="1"/>
          </p:cNvSpPr>
          <p:nvPr>
            <p:ph type="ftr" sz="quarter" idx="11"/>
          </p:nvPr>
        </p:nvSpPr>
        <p:spPr/>
        <p:txBody>
          <a:bodyPr/>
          <a:lstStyle/>
          <a:p>
            <a:r>
              <a:rPr lang="en-US"/>
              <a:t>(c) Women Lawyers On Guard</a:t>
            </a:r>
          </a:p>
        </p:txBody>
      </p:sp>
      <p:sp>
        <p:nvSpPr>
          <p:cNvPr id="6" name="Slide Number Placeholder 5"/>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870261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A96F4A-19E1-400B-8E82-E1D126DF2C02}" type="datetime1">
              <a:rPr lang="en-US" smtClean="0"/>
              <a:t>1/7/2025</a:t>
            </a:fld>
            <a:endParaRPr lang="en-US"/>
          </a:p>
        </p:txBody>
      </p:sp>
      <p:sp>
        <p:nvSpPr>
          <p:cNvPr id="6" name="Footer Placeholder 5"/>
          <p:cNvSpPr>
            <a:spLocks noGrp="1"/>
          </p:cNvSpPr>
          <p:nvPr>
            <p:ph type="ftr" sz="quarter" idx="11"/>
          </p:nvPr>
        </p:nvSpPr>
        <p:spPr/>
        <p:txBody>
          <a:bodyPr/>
          <a:lstStyle/>
          <a:p>
            <a:r>
              <a:rPr lang="en-US"/>
              <a:t>(c) Women Lawyers On Guard</a:t>
            </a:r>
          </a:p>
        </p:txBody>
      </p:sp>
      <p:sp>
        <p:nvSpPr>
          <p:cNvPr id="7" name="Slide Number Placeholder 6"/>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253510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181B0-6701-47FE-9CE2-931166BE8E2F}" type="datetime1">
              <a:rPr lang="en-US" smtClean="0"/>
              <a:t>1/7/2025</a:t>
            </a:fld>
            <a:endParaRPr lang="en-US"/>
          </a:p>
        </p:txBody>
      </p:sp>
      <p:sp>
        <p:nvSpPr>
          <p:cNvPr id="8" name="Footer Placeholder 7"/>
          <p:cNvSpPr>
            <a:spLocks noGrp="1"/>
          </p:cNvSpPr>
          <p:nvPr>
            <p:ph type="ftr" sz="quarter" idx="11"/>
          </p:nvPr>
        </p:nvSpPr>
        <p:spPr/>
        <p:txBody>
          <a:bodyPr/>
          <a:lstStyle/>
          <a:p>
            <a:r>
              <a:rPr lang="en-US"/>
              <a:t>(c) Women Lawyers On Guard</a:t>
            </a:r>
          </a:p>
        </p:txBody>
      </p:sp>
      <p:sp>
        <p:nvSpPr>
          <p:cNvPr id="9" name="Slide Number Placeholder 8"/>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150013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89B2C-5EBA-4352-AC89-300CEA4AA59F}" type="datetime1">
              <a:rPr lang="en-US" smtClean="0"/>
              <a:t>1/7/2025</a:t>
            </a:fld>
            <a:endParaRPr lang="en-US"/>
          </a:p>
        </p:txBody>
      </p:sp>
      <p:sp>
        <p:nvSpPr>
          <p:cNvPr id="4" name="Footer Placeholder 3"/>
          <p:cNvSpPr>
            <a:spLocks noGrp="1"/>
          </p:cNvSpPr>
          <p:nvPr>
            <p:ph type="ftr" sz="quarter" idx="11"/>
          </p:nvPr>
        </p:nvSpPr>
        <p:spPr/>
        <p:txBody>
          <a:bodyPr/>
          <a:lstStyle/>
          <a:p>
            <a:r>
              <a:rPr lang="en-US"/>
              <a:t>(c) Women Lawyers On Guard</a:t>
            </a:r>
          </a:p>
        </p:txBody>
      </p:sp>
      <p:sp>
        <p:nvSpPr>
          <p:cNvPr id="5" name="Slide Number Placeholder 4"/>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269652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50CEF-6F96-4283-886A-68B25D800026}" type="datetime1">
              <a:rPr lang="en-US" smtClean="0"/>
              <a:t>1/7/2025</a:t>
            </a:fld>
            <a:endParaRPr lang="en-US"/>
          </a:p>
        </p:txBody>
      </p:sp>
      <p:sp>
        <p:nvSpPr>
          <p:cNvPr id="3" name="Footer Placeholder 2"/>
          <p:cNvSpPr>
            <a:spLocks noGrp="1"/>
          </p:cNvSpPr>
          <p:nvPr>
            <p:ph type="ftr" sz="quarter" idx="11"/>
          </p:nvPr>
        </p:nvSpPr>
        <p:spPr/>
        <p:txBody>
          <a:bodyPr/>
          <a:lstStyle/>
          <a:p>
            <a:r>
              <a:rPr lang="en-US"/>
              <a:t>(c) Women Lawyers On Guard</a:t>
            </a:r>
          </a:p>
        </p:txBody>
      </p:sp>
      <p:sp>
        <p:nvSpPr>
          <p:cNvPr id="4" name="Slide Number Placeholder 3"/>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175501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3541DA-75BD-49BC-B135-1C9B903F93D0}" type="datetime1">
              <a:rPr lang="en-US" smtClean="0"/>
              <a:t>1/7/2025</a:t>
            </a:fld>
            <a:endParaRPr lang="en-US"/>
          </a:p>
        </p:txBody>
      </p:sp>
      <p:sp>
        <p:nvSpPr>
          <p:cNvPr id="6" name="Footer Placeholder 5"/>
          <p:cNvSpPr>
            <a:spLocks noGrp="1"/>
          </p:cNvSpPr>
          <p:nvPr>
            <p:ph type="ftr" sz="quarter" idx="11"/>
          </p:nvPr>
        </p:nvSpPr>
        <p:spPr/>
        <p:txBody>
          <a:bodyPr/>
          <a:lstStyle/>
          <a:p>
            <a:r>
              <a:rPr lang="en-US"/>
              <a:t>(c) Women Lawyers On Guard</a:t>
            </a:r>
          </a:p>
        </p:txBody>
      </p:sp>
      <p:sp>
        <p:nvSpPr>
          <p:cNvPr id="7" name="Slide Number Placeholder 6"/>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6115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BF446C-6093-4B54-8B0A-E0B8DE7CA10F}" type="datetime1">
              <a:rPr lang="en-US" smtClean="0"/>
              <a:t>1/7/2025</a:t>
            </a:fld>
            <a:endParaRPr lang="en-US"/>
          </a:p>
        </p:txBody>
      </p:sp>
      <p:sp>
        <p:nvSpPr>
          <p:cNvPr id="6" name="Footer Placeholder 5"/>
          <p:cNvSpPr>
            <a:spLocks noGrp="1"/>
          </p:cNvSpPr>
          <p:nvPr>
            <p:ph type="ftr" sz="quarter" idx="11"/>
          </p:nvPr>
        </p:nvSpPr>
        <p:spPr/>
        <p:txBody>
          <a:bodyPr/>
          <a:lstStyle/>
          <a:p>
            <a:r>
              <a:rPr lang="en-US"/>
              <a:t>(c) Women Lawyers On Guard</a:t>
            </a:r>
          </a:p>
        </p:txBody>
      </p:sp>
      <p:sp>
        <p:nvSpPr>
          <p:cNvPr id="7" name="Slide Number Placeholder 6"/>
          <p:cNvSpPr>
            <a:spLocks noGrp="1"/>
          </p:cNvSpPr>
          <p:nvPr>
            <p:ph type="sldNum" sz="quarter" idx="12"/>
          </p:nvPr>
        </p:nvSpPr>
        <p:spPr/>
        <p:txBody>
          <a:bodyPr/>
          <a:lstStyle/>
          <a:p>
            <a:fld id="{D5374328-2969-844C-B170-C0354F943599}" type="slidenum">
              <a:rPr lang="en-US" smtClean="0"/>
              <a:t>‹#›</a:t>
            </a:fld>
            <a:endParaRPr lang="en-US"/>
          </a:p>
        </p:txBody>
      </p:sp>
    </p:spTree>
    <p:extLst>
      <p:ext uri="{BB962C8B-B14F-4D97-AF65-F5344CB8AC3E}">
        <p14:creationId xmlns:p14="http://schemas.microsoft.com/office/powerpoint/2010/main" val="2789607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1513E0-3DC0-42B1-B71D-F474B95390DD}" type="datetime1">
              <a:rPr lang="en-US" smtClean="0"/>
              <a:t>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 Women Lawyers On Guard</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74328-2969-844C-B170-C0354F943599}" type="slidenum">
              <a:rPr lang="en-US" smtClean="0"/>
              <a:t>‹#›</a:t>
            </a:fld>
            <a:endParaRPr lang="en-US"/>
          </a:p>
        </p:txBody>
      </p:sp>
    </p:spTree>
    <p:extLst>
      <p:ext uri="{BB962C8B-B14F-4D97-AF65-F5344CB8AC3E}">
        <p14:creationId xmlns:p14="http://schemas.microsoft.com/office/powerpoint/2010/main" val="860708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37275" y="742133"/>
            <a:ext cx="6469500" cy="10584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lt1"/>
              </a:buClr>
              <a:buSzPts val="1800"/>
              <a:buFont typeface="Cinzel"/>
              <a:buNone/>
              <a:defRPr sz="1800">
                <a:solidFill>
                  <a:schemeClr val="lt1"/>
                </a:solidFill>
                <a:latin typeface="Cinzel"/>
                <a:ea typeface="Cinzel"/>
                <a:cs typeface="Cinzel"/>
                <a:sym typeface="Cinzel"/>
              </a:defRPr>
            </a:lvl1pPr>
            <a:lvl2pPr lvl="1" algn="ctr">
              <a:spcBef>
                <a:spcPts val="0"/>
              </a:spcBef>
              <a:spcAft>
                <a:spcPts val="0"/>
              </a:spcAft>
              <a:buClr>
                <a:schemeClr val="lt1"/>
              </a:buClr>
              <a:buSzPts val="3600"/>
              <a:buFont typeface="Cinzel"/>
              <a:buNone/>
              <a:defRPr sz="3600">
                <a:solidFill>
                  <a:schemeClr val="lt1"/>
                </a:solidFill>
                <a:latin typeface="Cinzel"/>
                <a:ea typeface="Cinzel"/>
                <a:cs typeface="Cinzel"/>
                <a:sym typeface="Cinzel"/>
              </a:defRPr>
            </a:lvl2pPr>
            <a:lvl3pPr lvl="2" algn="ctr">
              <a:spcBef>
                <a:spcPts val="0"/>
              </a:spcBef>
              <a:spcAft>
                <a:spcPts val="0"/>
              </a:spcAft>
              <a:buClr>
                <a:schemeClr val="lt1"/>
              </a:buClr>
              <a:buSzPts val="3600"/>
              <a:buFont typeface="Cinzel"/>
              <a:buNone/>
              <a:defRPr sz="3600">
                <a:solidFill>
                  <a:schemeClr val="lt1"/>
                </a:solidFill>
                <a:latin typeface="Cinzel"/>
                <a:ea typeface="Cinzel"/>
                <a:cs typeface="Cinzel"/>
                <a:sym typeface="Cinzel"/>
              </a:defRPr>
            </a:lvl3pPr>
            <a:lvl4pPr lvl="3" algn="ctr">
              <a:spcBef>
                <a:spcPts val="0"/>
              </a:spcBef>
              <a:spcAft>
                <a:spcPts val="0"/>
              </a:spcAft>
              <a:buClr>
                <a:schemeClr val="lt1"/>
              </a:buClr>
              <a:buSzPts val="3600"/>
              <a:buFont typeface="Cinzel"/>
              <a:buNone/>
              <a:defRPr sz="3600">
                <a:solidFill>
                  <a:schemeClr val="lt1"/>
                </a:solidFill>
                <a:latin typeface="Cinzel"/>
                <a:ea typeface="Cinzel"/>
                <a:cs typeface="Cinzel"/>
                <a:sym typeface="Cinzel"/>
              </a:defRPr>
            </a:lvl4pPr>
            <a:lvl5pPr lvl="4" algn="ctr">
              <a:spcBef>
                <a:spcPts val="0"/>
              </a:spcBef>
              <a:spcAft>
                <a:spcPts val="0"/>
              </a:spcAft>
              <a:buClr>
                <a:schemeClr val="lt1"/>
              </a:buClr>
              <a:buSzPts val="3600"/>
              <a:buFont typeface="Cinzel"/>
              <a:buNone/>
              <a:defRPr sz="3600">
                <a:solidFill>
                  <a:schemeClr val="lt1"/>
                </a:solidFill>
                <a:latin typeface="Cinzel"/>
                <a:ea typeface="Cinzel"/>
                <a:cs typeface="Cinzel"/>
                <a:sym typeface="Cinzel"/>
              </a:defRPr>
            </a:lvl5pPr>
            <a:lvl6pPr lvl="5" algn="ctr">
              <a:spcBef>
                <a:spcPts val="0"/>
              </a:spcBef>
              <a:spcAft>
                <a:spcPts val="0"/>
              </a:spcAft>
              <a:buClr>
                <a:schemeClr val="lt1"/>
              </a:buClr>
              <a:buSzPts val="3600"/>
              <a:buFont typeface="Cinzel"/>
              <a:buNone/>
              <a:defRPr sz="3600">
                <a:solidFill>
                  <a:schemeClr val="lt1"/>
                </a:solidFill>
                <a:latin typeface="Cinzel"/>
                <a:ea typeface="Cinzel"/>
                <a:cs typeface="Cinzel"/>
                <a:sym typeface="Cinzel"/>
              </a:defRPr>
            </a:lvl6pPr>
            <a:lvl7pPr lvl="6" algn="ctr">
              <a:spcBef>
                <a:spcPts val="0"/>
              </a:spcBef>
              <a:spcAft>
                <a:spcPts val="0"/>
              </a:spcAft>
              <a:buClr>
                <a:schemeClr val="lt1"/>
              </a:buClr>
              <a:buSzPts val="3600"/>
              <a:buFont typeface="Cinzel"/>
              <a:buNone/>
              <a:defRPr sz="3600">
                <a:solidFill>
                  <a:schemeClr val="lt1"/>
                </a:solidFill>
                <a:latin typeface="Cinzel"/>
                <a:ea typeface="Cinzel"/>
                <a:cs typeface="Cinzel"/>
                <a:sym typeface="Cinzel"/>
              </a:defRPr>
            </a:lvl7pPr>
            <a:lvl8pPr lvl="7" algn="ctr">
              <a:spcBef>
                <a:spcPts val="0"/>
              </a:spcBef>
              <a:spcAft>
                <a:spcPts val="0"/>
              </a:spcAft>
              <a:buClr>
                <a:schemeClr val="lt1"/>
              </a:buClr>
              <a:buSzPts val="3600"/>
              <a:buFont typeface="Cinzel"/>
              <a:buNone/>
              <a:defRPr sz="3600">
                <a:solidFill>
                  <a:schemeClr val="lt1"/>
                </a:solidFill>
                <a:latin typeface="Cinzel"/>
                <a:ea typeface="Cinzel"/>
                <a:cs typeface="Cinzel"/>
                <a:sym typeface="Cinzel"/>
              </a:defRPr>
            </a:lvl8pPr>
            <a:lvl9pPr lvl="8" algn="ctr">
              <a:spcBef>
                <a:spcPts val="0"/>
              </a:spcBef>
              <a:spcAft>
                <a:spcPts val="0"/>
              </a:spcAft>
              <a:buClr>
                <a:schemeClr val="lt1"/>
              </a:buClr>
              <a:buSzPts val="3600"/>
              <a:buFont typeface="Cinzel"/>
              <a:buNone/>
              <a:defRPr sz="3600">
                <a:solidFill>
                  <a:schemeClr val="lt1"/>
                </a:solidFill>
                <a:latin typeface="Cinzel"/>
                <a:ea typeface="Cinzel"/>
                <a:cs typeface="Cinzel"/>
                <a:sym typeface="Cinzel"/>
              </a:defRPr>
            </a:lvl9pPr>
          </a:lstStyle>
          <a:p>
            <a:endParaRPr/>
          </a:p>
        </p:txBody>
      </p:sp>
      <p:sp>
        <p:nvSpPr>
          <p:cNvPr id="7" name="Google Shape;7;p1"/>
          <p:cNvSpPr txBox="1">
            <a:spLocks noGrp="1"/>
          </p:cNvSpPr>
          <p:nvPr>
            <p:ph type="body" idx="1"/>
          </p:nvPr>
        </p:nvSpPr>
        <p:spPr>
          <a:xfrm>
            <a:off x="1337275" y="1969225"/>
            <a:ext cx="6469500" cy="45984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1"/>
              </a:buClr>
              <a:buSzPts val="1800"/>
              <a:buFont typeface="Libre Baskerville"/>
              <a:buChar char="▣"/>
              <a:defRPr sz="1800">
                <a:solidFill>
                  <a:schemeClr val="lt1"/>
                </a:solidFill>
                <a:latin typeface="Libre Baskerville"/>
                <a:ea typeface="Libre Baskerville"/>
                <a:cs typeface="Libre Baskerville"/>
                <a:sym typeface="Libre Baskerville"/>
              </a:defRPr>
            </a:lvl1pPr>
            <a:lvl2pPr marL="914400" lvl="1" indent="-342900">
              <a:spcBef>
                <a:spcPts val="0"/>
              </a:spcBef>
              <a:spcAft>
                <a:spcPts val="0"/>
              </a:spcAft>
              <a:buClr>
                <a:schemeClr val="lt1"/>
              </a:buClr>
              <a:buSzPts val="1800"/>
              <a:buFont typeface="Libre Baskerville"/>
              <a:buChar char="□"/>
              <a:defRPr sz="1800">
                <a:solidFill>
                  <a:schemeClr val="lt1"/>
                </a:solidFill>
                <a:latin typeface="Libre Baskerville"/>
                <a:ea typeface="Libre Baskerville"/>
                <a:cs typeface="Libre Baskerville"/>
                <a:sym typeface="Libre Baskerville"/>
              </a:defRPr>
            </a:lvl2pPr>
            <a:lvl3pPr marL="1371600" lvl="2" indent="-342900">
              <a:spcBef>
                <a:spcPts val="0"/>
              </a:spcBef>
              <a:spcAft>
                <a:spcPts val="0"/>
              </a:spcAft>
              <a:buClr>
                <a:schemeClr val="lt1"/>
              </a:buClr>
              <a:buSzPts val="1800"/>
              <a:buFont typeface="Libre Baskerville"/>
              <a:buChar char="▪"/>
              <a:defRPr sz="1800">
                <a:solidFill>
                  <a:schemeClr val="lt1"/>
                </a:solidFill>
                <a:latin typeface="Libre Baskerville"/>
                <a:ea typeface="Libre Baskerville"/>
                <a:cs typeface="Libre Baskerville"/>
                <a:sym typeface="Libre Baskerville"/>
              </a:defRPr>
            </a:lvl3pPr>
            <a:lvl4pPr marL="1828800" lvl="3" indent="-342900">
              <a:spcBef>
                <a:spcPts val="0"/>
              </a:spcBef>
              <a:spcAft>
                <a:spcPts val="0"/>
              </a:spcAft>
              <a:buClr>
                <a:schemeClr val="lt1"/>
              </a:buClr>
              <a:buSzPts val="1800"/>
              <a:buFont typeface="Libre Baskerville"/>
              <a:buChar char="▪"/>
              <a:defRPr sz="1800">
                <a:solidFill>
                  <a:schemeClr val="lt1"/>
                </a:solidFill>
                <a:latin typeface="Libre Baskerville"/>
                <a:ea typeface="Libre Baskerville"/>
                <a:cs typeface="Libre Baskerville"/>
                <a:sym typeface="Libre Baskerville"/>
              </a:defRPr>
            </a:lvl4pPr>
            <a:lvl5pPr marL="2286000" lvl="4" indent="-342900">
              <a:spcBef>
                <a:spcPts val="0"/>
              </a:spcBef>
              <a:spcAft>
                <a:spcPts val="0"/>
              </a:spcAft>
              <a:buClr>
                <a:schemeClr val="lt1"/>
              </a:buClr>
              <a:buSzPts val="1800"/>
              <a:buFont typeface="Libre Baskerville"/>
              <a:buChar char="▪"/>
              <a:defRPr sz="1800">
                <a:solidFill>
                  <a:schemeClr val="lt1"/>
                </a:solidFill>
                <a:latin typeface="Libre Baskerville"/>
                <a:ea typeface="Libre Baskerville"/>
                <a:cs typeface="Libre Baskerville"/>
                <a:sym typeface="Libre Baskerville"/>
              </a:defRPr>
            </a:lvl5pPr>
            <a:lvl6pPr marL="2743200" lvl="5" indent="-342900">
              <a:spcBef>
                <a:spcPts val="0"/>
              </a:spcBef>
              <a:spcAft>
                <a:spcPts val="0"/>
              </a:spcAft>
              <a:buClr>
                <a:schemeClr val="lt1"/>
              </a:buClr>
              <a:buSzPts val="1800"/>
              <a:buFont typeface="Libre Baskerville"/>
              <a:buChar char="▫"/>
              <a:defRPr sz="1800">
                <a:solidFill>
                  <a:schemeClr val="lt1"/>
                </a:solidFill>
                <a:latin typeface="Libre Baskerville"/>
                <a:ea typeface="Libre Baskerville"/>
                <a:cs typeface="Libre Baskerville"/>
                <a:sym typeface="Libre Baskerville"/>
              </a:defRPr>
            </a:lvl6pPr>
            <a:lvl7pPr marL="3200400" lvl="6" indent="-342900">
              <a:spcBef>
                <a:spcPts val="0"/>
              </a:spcBef>
              <a:spcAft>
                <a:spcPts val="0"/>
              </a:spcAft>
              <a:buClr>
                <a:schemeClr val="lt1"/>
              </a:buClr>
              <a:buSzPts val="1800"/>
              <a:buFont typeface="Libre Baskerville"/>
              <a:buChar char="▫"/>
              <a:defRPr sz="1800">
                <a:solidFill>
                  <a:schemeClr val="lt1"/>
                </a:solidFill>
                <a:latin typeface="Libre Baskerville"/>
                <a:ea typeface="Libre Baskerville"/>
                <a:cs typeface="Libre Baskerville"/>
                <a:sym typeface="Libre Baskerville"/>
              </a:defRPr>
            </a:lvl7pPr>
            <a:lvl8pPr marL="3657600" lvl="7" indent="-342900">
              <a:spcBef>
                <a:spcPts val="0"/>
              </a:spcBef>
              <a:spcAft>
                <a:spcPts val="0"/>
              </a:spcAft>
              <a:buClr>
                <a:schemeClr val="lt1"/>
              </a:buClr>
              <a:buSzPts val="1800"/>
              <a:buFont typeface="Libre Baskerville"/>
              <a:buChar char="▫"/>
              <a:defRPr sz="1800">
                <a:solidFill>
                  <a:schemeClr val="lt1"/>
                </a:solidFill>
                <a:latin typeface="Libre Baskerville"/>
                <a:ea typeface="Libre Baskerville"/>
                <a:cs typeface="Libre Baskerville"/>
                <a:sym typeface="Libre Baskerville"/>
              </a:defRPr>
            </a:lvl8pPr>
            <a:lvl9pPr marL="4114800" lvl="8" indent="-342900">
              <a:spcBef>
                <a:spcPts val="0"/>
              </a:spcBef>
              <a:spcAft>
                <a:spcPts val="0"/>
              </a:spcAft>
              <a:buClr>
                <a:schemeClr val="lt1"/>
              </a:buClr>
              <a:buSzPts val="1800"/>
              <a:buFont typeface="Libre Baskerville"/>
              <a:buChar char="▫"/>
              <a:defRPr sz="1800">
                <a:solidFill>
                  <a:schemeClr val="lt1"/>
                </a:solidFill>
                <a:latin typeface="Libre Baskerville"/>
                <a:ea typeface="Libre Baskerville"/>
                <a:cs typeface="Libre Baskerville"/>
                <a:sym typeface="Libre Baskerville"/>
              </a:defRPr>
            </a:lvl9pPr>
          </a:lstStyle>
          <a:p>
            <a:endParaRPr/>
          </a:p>
        </p:txBody>
      </p:sp>
      <p:sp>
        <p:nvSpPr>
          <p:cNvPr id="8" name="Google Shape;8;p1"/>
          <p:cNvSpPr txBox="1">
            <a:spLocks noGrp="1"/>
          </p:cNvSpPr>
          <p:nvPr>
            <p:ph type="sldNum" idx="12"/>
          </p:nvPr>
        </p:nvSpPr>
        <p:spPr>
          <a:xfrm>
            <a:off x="-125" y="6333133"/>
            <a:ext cx="9144000" cy="524800"/>
          </a:xfrm>
          <a:prstGeom prst="rect">
            <a:avLst/>
          </a:prstGeom>
          <a:noFill/>
          <a:ln>
            <a:noFill/>
          </a:ln>
        </p:spPr>
        <p:txBody>
          <a:bodyPr spcFirstLastPara="1" wrap="square" lIns="91425" tIns="91425" rIns="91425" bIns="91425" anchor="t" anchorCtr="0">
            <a:noAutofit/>
          </a:bodyPr>
          <a:lstStyle>
            <a:lvl1pPr lvl="0" algn="ctr">
              <a:buNone/>
              <a:defRPr sz="1100">
                <a:solidFill>
                  <a:schemeClr val="lt1"/>
                </a:solidFill>
                <a:latin typeface="Cinzel"/>
                <a:ea typeface="Cinzel"/>
                <a:cs typeface="Cinzel"/>
                <a:sym typeface="Cinzel"/>
              </a:defRPr>
            </a:lvl1pPr>
            <a:lvl2pPr lvl="1" algn="ctr">
              <a:buNone/>
              <a:defRPr sz="1100">
                <a:solidFill>
                  <a:schemeClr val="lt1"/>
                </a:solidFill>
                <a:latin typeface="Cinzel"/>
                <a:ea typeface="Cinzel"/>
                <a:cs typeface="Cinzel"/>
                <a:sym typeface="Cinzel"/>
              </a:defRPr>
            </a:lvl2pPr>
            <a:lvl3pPr lvl="2" algn="ctr">
              <a:buNone/>
              <a:defRPr sz="1100">
                <a:solidFill>
                  <a:schemeClr val="lt1"/>
                </a:solidFill>
                <a:latin typeface="Cinzel"/>
                <a:ea typeface="Cinzel"/>
                <a:cs typeface="Cinzel"/>
                <a:sym typeface="Cinzel"/>
              </a:defRPr>
            </a:lvl3pPr>
            <a:lvl4pPr lvl="3" algn="ctr">
              <a:buNone/>
              <a:defRPr sz="1100">
                <a:solidFill>
                  <a:schemeClr val="lt1"/>
                </a:solidFill>
                <a:latin typeface="Cinzel"/>
                <a:ea typeface="Cinzel"/>
                <a:cs typeface="Cinzel"/>
                <a:sym typeface="Cinzel"/>
              </a:defRPr>
            </a:lvl4pPr>
            <a:lvl5pPr lvl="4" algn="ctr">
              <a:buNone/>
              <a:defRPr sz="1100">
                <a:solidFill>
                  <a:schemeClr val="lt1"/>
                </a:solidFill>
                <a:latin typeface="Cinzel"/>
                <a:ea typeface="Cinzel"/>
                <a:cs typeface="Cinzel"/>
                <a:sym typeface="Cinzel"/>
              </a:defRPr>
            </a:lvl5pPr>
            <a:lvl6pPr lvl="5" algn="ctr">
              <a:buNone/>
              <a:defRPr sz="1100">
                <a:solidFill>
                  <a:schemeClr val="lt1"/>
                </a:solidFill>
                <a:latin typeface="Cinzel"/>
                <a:ea typeface="Cinzel"/>
                <a:cs typeface="Cinzel"/>
                <a:sym typeface="Cinzel"/>
              </a:defRPr>
            </a:lvl6pPr>
            <a:lvl7pPr lvl="6" algn="ctr">
              <a:buNone/>
              <a:defRPr sz="1100">
                <a:solidFill>
                  <a:schemeClr val="lt1"/>
                </a:solidFill>
                <a:latin typeface="Cinzel"/>
                <a:ea typeface="Cinzel"/>
                <a:cs typeface="Cinzel"/>
                <a:sym typeface="Cinzel"/>
              </a:defRPr>
            </a:lvl7pPr>
            <a:lvl8pPr lvl="7" algn="ctr">
              <a:buNone/>
              <a:defRPr sz="1100">
                <a:solidFill>
                  <a:schemeClr val="lt1"/>
                </a:solidFill>
                <a:latin typeface="Cinzel"/>
                <a:ea typeface="Cinzel"/>
                <a:cs typeface="Cinzel"/>
                <a:sym typeface="Cinzel"/>
              </a:defRPr>
            </a:lvl8pPr>
            <a:lvl9pPr lvl="8" algn="ctr">
              <a:buNone/>
              <a:defRPr sz="1100">
                <a:solidFill>
                  <a:schemeClr val="lt1"/>
                </a:solidFill>
                <a:latin typeface="Cinzel"/>
                <a:ea typeface="Cinzel"/>
                <a:cs typeface="Cinzel"/>
                <a:sym typeface="Cinze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1740087"/>
      </p:ext>
    </p:extLst>
  </p:cSld>
  <p:clrMap bg1="lt1" tx1="dk1" bg2="dk2" tx2="lt2" accent1="accent1" accent2="accent2" accent3="accent3" accent4="accent4" accent5="accent5" accent6="accent6" hlink="hlink" folHlink="folHlink"/>
  <p:sldLayoutIdLst>
    <p:sldLayoutId id="2147483685" r:id="rId1"/>
    <p:sldLayoutId id="2147483686"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0715256"/>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video" Target="https://www.youtube.com/embed/ZJoDD9Ny9FA?feature=oembed" TargetMode="Externa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hyperlink" Target="https://www.purplecampaign.org/" TargetMode="External"/><Relationship Id="rId3" Type="http://schemas.openxmlformats.org/officeDocument/2006/relationships/image" Target="../media/image7.jpg"/><Relationship Id="rId7" Type="http://schemas.openxmlformats.org/officeDocument/2006/relationships/hyperlink" Target="https://www.eeoc.gov/select-task-force-study-harassment-workpla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ibanet.org/bullying-and-sexual-harassment.aspx" TargetMode="External"/><Relationship Id="rId5" Type="http://schemas.openxmlformats.org/officeDocument/2006/relationships/hyperlink" Target="https://wbawbf.org/sites/WBAR-PR1/files/WBA%20Survey%20of%20Workplace%20Conduct%20and%20Behaviors%20in%20Law%20Firms%20FINAL.pdf" TargetMode="External"/><Relationship Id="rId4" Type="http://schemas.openxmlformats.org/officeDocument/2006/relationships/hyperlink" Target="https://womenlawyersonguard.org/still-broke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womenlawyersonguard.org/conversationswithmen/" TargetMode="External"/><Relationship Id="rId3" Type="http://schemas.openxmlformats.org/officeDocument/2006/relationships/image" Target="../media/image7.jpg"/><Relationship Id="rId7" Type="http://schemas.openxmlformats.org/officeDocument/2006/relationships/hyperlink" Target="http://www.womenlawyersonguard.org/still-brok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womenlawyersonguard.org/donate/" TargetMode="External"/><Relationship Id="rId11" Type="http://schemas.openxmlformats.org/officeDocument/2006/relationships/image" Target="../media/image25.png"/><Relationship Id="rId5" Type="http://schemas.openxmlformats.org/officeDocument/2006/relationships/hyperlink" Target="mailto:camron@womenlawyersonguard.org" TargetMode="External"/><Relationship Id="rId10" Type="http://schemas.openxmlformats.org/officeDocument/2006/relationships/image" Target="../media/image24.png"/><Relationship Id="rId4" Type="http://schemas.openxmlformats.org/officeDocument/2006/relationships/hyperlink" Target="http://www.womenlawyersonguard.org/join/" TargetMode="External"/><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16DBBB-47C8-4457-B600-AF8248639D11}"/>
              </a:ext>
            </a:extLst>
          </p:cNvPr>
          <p:cNvSpPr>
            <a:spLocks noGrp="1"/>
          </p:cNvSpPr>
          <p:nvPr>
            <p:ph type="ftr" sz="quarter" idx="11"/>
          </p:nvPr>
        </p:nvSpPr>
        <p:spPr/>
        <p:txBody>
          <a:bodyPr/>
          <a:lstStyle/>
          <a:p>
            <a:r>
              <a:rPr lang="en-US"/>
              <a:t>(c) Women Lawyers On Guard</a:t>
            </a:r>
          </a:p>
        </p:txBody>
      </p:sp>
      <p:sp>
        <p:nvSpPr>
          <p:cNvPr id="5" name="TextBox 4">
            <a:extLst>
              <a:ext uri="{FF2B5EF4-FFF2-40B4-BE49-F238E27FC236}">
                <a16:creationId xmlns:a16="http://schemas.microsoft.com/office/drawing/2014/main" id="{0AD8C724-FC5F-9A31-7849-5AE58534F7BB}"/>
              </a:ext>
            </a:extLst>
          </p:cNvPr>
          <p:cNvSpPr txBox="1"/>
          <p:nvPr/>
        </p:nvSpPr>
        <p:spPr>
          <a:xfrm>
            <a:off x="397565" y="662609"/>
            <a:ext cx="6467061" cy="6186309"/>
          </a:xfrm>
          <a:prstGeom prst="rect">
            <a:avLst/>
          </a:prstGeom>
          <a:noFill/>
        </p:spPr>
        <p:txBody>
          <a:bodyPr wrap="square">
            <a:spAutoFit/>
          </a:bodyPr>
          <a:lstStyle/>
          <a:p>
            <a:pPr marL="25400" indent="0">
              <a:buNone/>
            </a:pPr>
            <a:endParaRPr lang="en-US" sz="3600" dirty="0">
              <a:solidFill>
                <a:schemeClr val="bg1"/>
              </a:solidFill>
            </a:endParaRPr>
          </a:p>
          <a:p>
            <a:pPr marL="25400" indent="0" algn="ctr">
              <a:buNone/>
            </a:pPr>
            <a:r>
              <a:rPr lang="en-US" sz="3600" dirty="0">
                <a:solidFill>
                  <a:schemeClr val="bg1"/>
                </a:solidFill>
              </a:rPr>
              <a:t>ADDRESSING SEXUAL HARASSMENT IN THE LEGAL PROFESSION: </a:t>
            </a:r>
          </a:p>
          <a:p>
            <a:pPr marL="25400" indent="0" algn="ctr">
              <a:buNone/>
            </a:pPr>
            <a:r>
              <a:rPr lang="en-US" sz="3600" i="1" dirty="0">
                <a:solidFill>
                  <a:schemeClr val="bg1"/>
                </a:solidFill>
              </a:rPr>
              <a:t>Innovative Strategies and Ethical Considerations</a:t>
            </a:r>
          </a:p>
          <a:p>
            <a:pPr marL="25400" indent="0">
              <a:buNone/>
            </a:pPr>
            <a:endParaRPr lang="en-US" sz="3600" i="1" dirty="0">
              <a:solidFill>
                <a:srgbClr val="FF0000"/>
              </a:solidFill>
            </a:endParaRPr>
          </a:p>
          <a:p>
            <a:pPr marL="25400" indent="0">
              <a:buNone/>
            </a:pPr>
            <a:endParaRPr lang="en-US" sz="3600" i="1" dirty="0">
              <a:solidFill>
                <a:srgbClr val="FF0000"/>
              </a:solidFill>
            </a:endParaRPr>
          </a:p>
          <a:p>
            <a:pPr marL="25400" indent="0">
              <a:buNone/>
            </a:pPr>
            <a:r>
              <a:rPr lang="en-US" sz="3600" i="1" dirty="0">
                <a:solidFill>
                  <a:schemeClr val="accent2"/>
                </a:solidFill>
              </a:rPr>
              <a:t>December 3, 2024</a:t>
            </a:r>
          </a:p>
          <a:p>
            <a:pPr marL="25400" indent="0">
              <a:buNone/>
            </a:pPr>
            <a:endParaRPr lang="en-US" sz="3600" dirty="0">
              <a:solidFill>
                <a:schemeClr val="bg1"/>
              </a:solidFill>
            </a:endParaRPr>
          </a:p>
          <a:p>
            <a:pPr marL="25400" indent="0">
              <a:buNone/>
            </a:pPr>
            <a:endParaRPr lang="en-US" sz="3600" dirty="0">
              <a:solidFill>
                <a:srgbClr val="FF0000"/>
              </a:solidFill>
            </a:endParaRPr>
          </a:p>
        </p:txBody>
      </p:sp>
    </p:spTree>
    <p:extLst>
      <p:ext uri="{BB962C8B-B14F-4D97-AF65-F5344CB8AC3E}">
        <p14:creationId xmlns:p14="http://schemas.microsoft.com/office/powerpoint/2010/main" val="345254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p:txBody>
          <a:bodyPr/>
          <a:lstStyle/>
          <a:p>
            <a:r>
              <a:rPr lang="en-US" sz="3600" dirty="0">
                <a:solidFill>
                  <a:schemeClr val="bg1"/>
                </a:solidFill>
                <a:latin typeface="Arial" panose="020B0604020202020204" pitchFamily="34" charset="0"/>
                <a:cs typeface="Arial" panose="020B0604020202020204" pitchFamily="34" charset="0"/>
              </a:rPr>
              <a:t>Salient Findings</a:t>
            </a:r>
            <a:endParaRPr lang="en-US" sz="3600" dirty="0"/>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986367" y="1826156"/>
            <a:ext cx="6195483" cy="4351338"/>
          </a:xfrm>
        </p:spPr>
        <p:txBody>
          <a:bodyPr>
            <a:normAutofit/>
          </a:bodyPr>
          <a:lstStyle/>
          <a:p>
            <a:pPr marL="514350" indent="-514350">
              <a:buFont typeface="+mj-lt"/>
              <a:buAutoNum type="arabicPeriod" startAt="4"/>
            </a:pPr>
            <a:r>
              <a:rPr lang="en-US" sz="3200" dirty="0">
                <a:solidFill>
                  <a:schemeClr val="bg1"/>
                </a:solidFill>
                <a:latin typeface="Calibri" panose="020F0502020204030204" pitchFamily="34" charset="0"/>
                <a:cs typeface="Calibri" panose="020F0502020204030204" pitchFamily="34" charset="0"/>
              </a:rPr>
              <a:t>The “price” that women, in particular, pay and the cost to the profession are considerable </a:t>
            </a:r>
          </a:p>
          <a:p>
            <a:pPr marL="514350" indent="-514350">
              <a:buFont typeface="+mj-lt"/>
              <a:buAutoNum type="arabicPeriod" startAt="4"/>
            </a:pPr>
            <a:r>
              <a:rPr lang="en-US" sz="3200" dirty="0">
                <a:solidFill>
                  <a:schemeClr val="bg1"/>
                </a:solidFill>
                <a:latin typeface="Calibri" panose="020F0502020204030204" pitchFamily="34" charset="0"/>
                <a:cs typeface="Calibri" panose="020F0502020204030204" pitchFamily="34" charset="0"/>
              </a:rPr>
              <a:t>People at every level are being harassed – some are </a:t>
            </a:r>
            <a:r>
              <a:rPr lang="en-US" sz="3200" i="1" dirty="0">
                <a:solidFill>
                  <a:schemeClr val="bg1"/>
                </a:solidFill>
                <a:latin typeface="Calibri" panose="020F0502020204030204" pitchFamily="34" charset="0"/>
                <a:cs typeface="Calibri" panose="020F0502020204030204" pitchFamily="34" charset="0"/>
              </a:rPr>
              <a:t>very</a:t>
            </a:r>
            <a:r>
              <a:rPr lang="en-US" sz="3200" dirty="0">
                <a:solidFill>
                  <a:schemeClr val="bg1"/>
                </a:solidFill>
                <a:latin typeface="Calibri" panose="020F0502020204030204" pitchFamily="34" charset="0"/>
                <a:cs typeface="Calibri" panose="020F0502020204030204" pitchFamily="34" charset="0"/>
              </a:rPr>
              <a:t> powerful </a:t>
            </a:r>
          </a:p>
          <a:p>
            <a:pPr marL="514350" indent="-514350">
              <a:buFont typeface="+mj-lt"/>
              <a:buAutoNum type="arabicPeriod" startAt="4"/>
            </a:pPr>
            <a:r>
              <a:rPr lang="en-US" sz="3200" dirty="0">
                <a:solidFill>
                  <a:schemeClr val="bg1"/>
                </a:solidFill>
                <a:latin typeface="Calibri" panose="020F0502020204030204" pitchFamily="34" charset="0"/>
                <a:cs typeface="Calibri" panose="020F0502020204030204" pitchFamily="34" charset="0"/>
              </a:rPr>
              <a:t>Age, Race/Ethnicity, and Sexual Orientation/Gender Identity are compounding factors</a:t>
            </a:r>
          </a:p>
        </p:txBody>
      </p:sp>
      <p:sp>
        <p:nvSpPr>
          <p:cNvPr id="4" name="Footer Placeholder 3">
            <a:extLst>
              <a:ext uri="{FF2B5EF4-FFF2-40B4-BE49-F238E27FC236}">
                <a16:creationId xmlns:a16="http://schemas.microsoft.com/office/drawing/2014/main" id="{BC55F5F1-E3E4-4C71-A329-731A95C0223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361616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a:xfrm>
            <a:off x="628650" y="365126"/>
            <a:ext cx="3401483" cy="1325563"/>
          </a:xfrm>
        </p:spPr>
        <p:txBody>
          <a:bodyPr/>
          <a:lstStyle/>
          <a:p>
            <a:r>
              <a:rPr lang="en-US" sz="3600" dirty="0">
                <a:solidFill>
                  <a:srgbClr val="3C36A0"/>
                </a:solidFill>
                <a:latin typeface="Arial" panose="020B0604020202020204" pitchFamily="34" charset="0"/>
                <a:cs typeface="Arial" panose="020B0604020202020204" pitchFamily="34" charset="0"/>
              </a:rPr>
              <a:t>Findings</a:t>
            </a:r>
            <a:endParaRPr lang="en-US" sz="4200" b="1" dirty="0">
              <a:solidFill>
                <a:srgbClr val="3C36A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999067" y="2624667"/>
            <a:ext cx="7543800" cy="4775200"/>
          </a:xfrm>
        </p:spPr>
        <p:txBody>
          <a:bodyPr>
            <a:normAutofit/>
          </a:bodyPr>
          <a:lstStyle/>
          <a:p>
            <a:pPr marL="0" indent="0">
              <a:lnSpc>
                <a:spcPct val="100000"/>
              </a:lnSpc>
              <a:buNone/>
            </a:pPr>
            <a:r>
              <a:rPr lang="en-US" sz="3000" dirty="0">
                <a:latin typeface="Calibri" panose="020F0502020204030204" pitchFamily="34" charset="0"/>
                <a:cs typeface="Calibri" panose="020F0502020204030204" pitchFamily="34" charset="0"/>
              </a:rPr>
              <a:t>1. The Extent and Breadth of Misconduct/ Harassment are Insidious and Alarming </a:t>
            </a:r>
          </a:p>
        </p:txBody>
      </p:sp>
      <p:sp>
        <p:nvSpPr>
          <p:cNvPr id="4" name="TextBox 3">
            <a:extLst>
              <a:ext uri="{FF2B5EF4-FFF2-40B4-BE49-F238E27FC236}">
                <a16:creationId xmlns:a16="http://schemas.microsoft.com/office/drawing/2014/main" id="{C02F0940-15D9-F549-90B6-DA992443B04A}"/>
              </a:ext>
            </a:extLst>
          </p:cNvPr>
          <p:cNvSpPr txBox="1"/>
          <p:nvPr/>
        </p:nvSpPr>
        <p:spPr>
          <a:xfrm>
            <a:off x="4030134" y="491067"/>
            <a:ext cx="4775200" cy="1446550"/>
          </a:xfrm>
          <a:prstGeom prst="rect">
            <a:avLst/>
          </a:prstGeom>
          <a:noFill/>
        </p:spPr>
        <p:txBody>
          <a:bodyPr wrap="square" rtlCol="0">
            <a:spAutoFit/>
          </a:bodyPr>
          <a:lstStyle/>
          <a:p>
            <a:r>
              <a:rPr lang="en-US" sz="2200" b="1" i="1" dirty="0">
                <a:solidFill>
                  <a:schemeClr val="bg1"/>
                </a:solidFill>
                <a:latin typeface="Arial" panose="020B0604020202020204" pitchFamily="34" charset="0"/>
                <a:cs typeface="Arial" panose="020B0604020202020204" pitchFamily="34" charset="0"/>
              </a:rPr>
              <a:t>“Even though this happened to me once when I was a law student, over 30 years ago, it still haunts me.”</a:t>
            </a:r>
          </a:p>
        </p:txBody>
      </p:sp>
      <p:sp>
        <p:nvSpPr>
          <p:cNvPr id="5" name="Footer Placeholder 4">
            <a:extLst>
              <a:ext uri="{FF2B5EF4-FFF2-40B4-BE49-F238E27FC236}">
                <a16:creationId xmlns:a16="http://schemas.microsoft.com/office/drawing/2014/main" id="{2AB2DD72-E581-4A4A-AEA4-5697C1A53EC1}"/>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192564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stereo&#10;&#10;Description automatically generated">
            <a:extLst>
              <a:ext uri="{FF2B5EF4-FFF2-40B4-BE49-F238E27FC236}">
                <a16:creationId xmlns:a16="http://schemas.microsoft.com/office/drawing/2014/main" id="{8D79DEAB-C325-FF4E-8AC5-26752F2F4EA4}"/>
              </a:ext>
            </a:extLst>
          </p:cNvPr>
          <p:cNvPicPr>
            <a:picLocks noChangeAspect="1"/>
          </p:cNvPicPr>
          <p:nvPr/>
        </p:nvPicPr>
        <p:blipFill>
          <a:blip r:embed="rId3"/>
          <a:stretch>
            <a:fillRect/>
          </a:stretch>
        </p:blipFill>
        <p:spPr>
          <a:xfrm>
            <a:off x="1505763" y="1176863"/>
            <a:ext cx="6400800" cy="6400800"/>
          </a:xfrm>
          <a:prstGeom prst="rect">
            <a:avLst/>
          </a:prstGeom>
        </p:spPr>
      </p:pic>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a:solidFill>
            <a:srgbClr val="EFEDF0"/>
          </a:solidFill>
        </p:spPr>
        <p:txBody>
          <a:bodyPr>
            <a:normAutofit/>
          </a:bodyPr>
          <a:lstStyle/>
          <a:p>
            <a:r>
              <a:rPr lang="en-US" sz="3000" b="1" dirty="0">
                <a:solidFill>
                  <a:srgbClr val="3C36A0"/>
                </a:solidFill>
                <a:latin typeface="Arial Black" panose="020B0604020202020204" pitchFamily="34" charset="0"/>
                <a:cs typeface="Arial Black" panose="020B0604020202020204" pitchFamily="34" charset="0"/>
              </a:rPr>
              <a:t>Unacceptable Cultures Prevail</a:t>
            </a:r>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628650" y="1385359"/>
            <a:ext cx="7886700" cy="502056"/>
          </a:xfrm>
          <a:solidFill>
            <a:srgbClr val="EFEDF0"/>
          </a:solidFill>
        </p:spPr>
        <p:txBody>
          <a:bodyPr>
            <a:normAutofit/>
          </a:bodyPr>
          <a:lstStyle/>
          <a:p>
            <a:pPr marL="0" indent="0">
              <a:buNone/>
            </a:pPr>
            <a:r>
              <a:rPr lang="en-US" sz="2200" i="1" dirty="0">
                <a:latin typeface="Arial" panose="020B0604020202020204" pitchFamily="34" charset="0"/>
                <a:cs typeface="Arial" panose="020B0604020202020204" pitchFamily="34" charset="0"/>
              </a:rPr>
              <a:t>Often, harassment is part of the employment setting’s culture</a:t>
            </a:r>
          </a:p>
        </p:txBody>
      </p:sp>
      <p:sp>
        <p:nvSpPr>
          <p:cNvPr id="4" name="Footer Placeholder 3">
            <a:extLst>
              <a:ext uri="{FF2B5EF4-FFF2-40B4-BE49-F238E27FC236}">
                <a16:creationId xmlns:a16="http://schemas.microsoft.com/office/drawing/2014/main" id="{6EF32EAB-FF74-482B-9BA7-AF98926320F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363403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Content Placeholder 5" descr="A picture containing laptop, screen, large&#10;&#10;Description automatically generated">
            <a:extLst>
              <a:ext uri="{FF2B5EF4-FFF2-40B4-BE49-F238E27FC236}">
                <a16:creationId xmlns:a16="http://schemas.microsoft.com/office/drawing/2014/main" id="{ADC476CB-E5E3-7C4F-8D90-DE522636861D}"/>
              </a:ext>
            </a:extLst>
          </p:cNvPr>
          <p:cNvPicPr>
            <a:picLocks noGrp="1" noChangeAspect="1"/>
          </p:cNvPicPr>
          <p:nvPr>
            <p:ph idx="1"/>
          </p:nvPr>
        </p:nvPicPr>
        <p:blipFill>
          <a:blip r:embed="rId3"/>
          <a:stretch>
            <a:fillRect/>
          </a:stretch>
        </p:blipFill>
        <p:spPr>
          <a:xfrm>
            <a:off x="1513682" y="790838"/>
            <a:ext cx="7376318" cy="7376318"/>
          </a:xfrm>
        </p:spPr>
      </p:pic>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a:solidFill>
            <a:srgbClr val="EFEDF0"/>
          </a:solidFill>
        </p:spPr>
        <p:txBody>
          <a:bodyPr>
            <a:normAutofit/>
          </a:bodyPr>
          <a:lstStyle/>
          <a:p>
            <a:r>
              <a:rPr lang="en-US" sz="3000" b="1" dirty="0">
                <a:solidFill>
                  <a:srgbClr val="3C36A0"/>
                </a:solidFill>
                <a:latin typeface="Arial Black" panose="020B0604020202020204" pitchFamily="34" charset="0"/>
                <a:cs typeface="Arial Black" panose="020B0604020202020204" pitchFamily="34" charset="0"/>
              </a:rPr>
              <a:t>Who’s</a:t>
            </a:r>
            <a:r>
              <a:rPr lang="en-US" dirty="0"/>
              <a:t> </a:t>
            </a:r>
            <a:r>
              <a:rPr lang="en-US" sz="3000" b="1" dirty="0">
                <a:solidFill>
                  <a:srgbClr val="3C36A0"/>
                </a:solidFill>
                <a:latin typeface="Arial Black" panose="020B0604020202020204" pitchFamily="34" charset="0"/>
                <a:cs typeface="Arial Black" panose="020B0604020202020204" pitchFamily="34" charset="0"/>
              </a:rPr>
              <a:t>Doing the Harassing? </a:t>
            </a:r>
            <a:br>
              <a:rPr lang="en-US" sz="3000" b="1" dirty="0">
                <a:solidFill>
                  <a:srgbClr val="3C36A0"/>
                </a:solidFill>
                <a:latin typeface="Arial Black" panose="020B0604020202020204" pitchFamily="34" charset="0"/>
                <a:cs typeface="Arial Black" panose="020B0604020202020204" pitchFamily="34" charset="0"/>
              </a:rPr>
            </a:br>
            <a:r>
              <a:rPr lang="en-US" sz="2800" i="1" dirty="0">
                <a:latin typeface="Arial" panose="020B0604020202020204" pitchFamily="34" charset="0"/>
                <a:cs typeface="Arial" panose="020B0604020202020204" pitchFamily="34" charset="0"/>
              </a:rPr>
              <a:t>People at every level of the legal profession</a:t>
            </a:r>
          </a:p>
        </p:txBody>
      </p:sp>
      <p:sp>
        <p:nvSpPr>
          <p:cNvPr id="3" name="Footer Placeholder 2">
            <a:extLst>
              <a:ext uri="{FF2B5EF4-FFF2-40B4-BE49-F238E27FC236}">
                <a16:creationId xmlns:a16="http://schemas.microsoft.com/office/drawing/2014/main" id="{541DE4F1-02B4-4FF4-BB12-0F092CF38E0E}"/>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74192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ED6FB266-7F5E-FB46-A023-DBD0142731D8}"/>
              </a:ext>
            </a:extLst>
          </p:cNvPr>
          <p:cNvPicPr>
            <a:picLocks noGrp="1" noChangeAspect="1"/>
          </p:cNvPicPr>
          <p:nvPr>
            <p:ph idx="1"/>
          </p:nvPr>
        </p:nvPicPr>
        <p:blipFill>
          <a:blip r:embed="rId3"/>
          <a:stretch>
            <a:fillRect/>
          </a:stretch>
        </p:blipFill>
        <p:spPr>
          <a:xfrm>
            <a:off x="628649" y="994040"/>
            <a:ext cx="6517217" cy="6517217"/>
          </a:xfrm>
        </p:spPr>
      </p:pic>
      <p:sp>
        <p:nvSpPr>
          <p:cNvPr id="2" name="Title 1">
            <a:extLst>
              <a:ext uri="{FF2B5EF4-FFF2-40B4-BE49-F238E27FC236}">
                <a16:creationId xmlns:a16="http://schemas.microsoft.com/office/drawing/2014/main" id="{C5F8ADDA-4076-3443-A30B-BB670A4CC96A}"/>
              </a:ext>
            </a:extLst>
          </p:cNvPr>
          <p:cNvSpPr>
            <a:spLocks noGrp="1"/>
          </p:cNvSpPr>
          <p:nvPr>
            <p:ph type="title"/>
          </p:nvPr>
        </p:nvSpPr>
        <p:spPr>
          <a:solidFill>
            <a:srgbClr val="EFEDF0"/>
          </a:solidFill>
        </p:spPr>
        <p:txBody>
          <a:bodyPr>
            <a:normAutofit/>
          </a:bodyPr>
          <a:lstStyle/>
          <a:p>
            <a:r>
              <a:rPr lang="en-US" sz="3000" b="1" dirty="0">
                <a:solidFill>
                  <a:srgbClr val="3C36A0"/>
                </a:solidFill>
                <a:latin typeface="Arial Black" panose="020B0604020202020204" pitchFamily="34" charset="0"/>
                <a:cs typeface="Arial Black" panose="020B0604020202020204" pitchFamily="34" charset="0"/>
              </a:rPr>
              <a:t>Myths about the Setting of Harassment</a:t>
            </a:r>
          </a:p>
        </p:txBody>
      </p:sp>
      <p:sp>
        <p:nvSpPr>
          <p:cNvPr id="6" name="TextBox 5">
            <a:extLst>
              <a:ext uri="{FF2B5EF4-FFF2-40B4-BE49-F238E27FC236}">
                <a16:creationId xmlns:a16="http://schemas.microsoft.com/office/drawing/2014/main" id="{EE6FCF5B-C49C-0F41-8444-5F1CB2E67F17}"/>
              </a:ext>
            </a:extLst>
          </p:cNvPr>
          <p:cNvSpPr txBox="1"/>
          <p:nvPr/>
        </p:nvSpPr>
        <p:spPr>
          <a:xfrm>
            <a:off x="5113867" y="3105834"/>
            <a:ext cx="3640666" cy="830997"/>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Harassment in group settings has increased</a:t>
            </a:r>
          </a:p>
        </p:txBody>
      </p:sp>
      <p:sp>
        <p:nvSpPr>
          <p:cNvPr id="3" name="Footer Placeholder 2">
            <a:extLst>
              <a:ext uri="{FF2B5EF4-FFF2-40B4-BE49-F238E27FC236}">
                <a16:creationId xmlns:a16="http://schemas.microsoft.com/office/drawing/2014/main" id="{F88FD50D-E2AD-4E43-92D3-42910E068A54}"/>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193224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062-1F96-7E43-BD91-D3C034C94B9B}"/>
              </a:ext>
            </a:extLst>
          </p:cNvPr>
          <p:cNvSpPr>
            <a:spLocks noGrp="1"/>
          </p:cNvSpPr>
          <p:nvPr>
            <p:ph type="title"/>
          </p:nvPr>
        </p:nvSpPr>
        <p:spPr/>
        <p:txBody>
          <a:bodyPr/>
          <a:lstStyle/>
          <a:p>
            <a:r>
              <a:rPr lang="en-US" sz="3600" dirty="0">
                <a:solidFill>
                  <a:srgbClr val="3C36A0"/>
                </a:solidFill>
                <a:latin typeface="Arial" panose="020B0604020202020204" pitchFamily="34" charset="0"/>
                <a:cs typeface="Arial" panose="020B0604020202020204" pitchFamily="34" charset="0"/>
              </a:rPr>
              <a:t>Findings</a:t>
            </a:r>
            <a:r>
              <a:rPr lang="en-US" dirty="0">
                <a:solidFill>
                  <a:srgbClr val="3C36A0"/>
                </a:solidFill>
              </a:rPr>
              <a:t> </a:t>
            </a:r>
            <a:endParaRPr lang="en-US" sz="4200" dirty="0"/>
          </a:p>
        </p:txBody>
      </p:sp>
      <p:sp>
        <p:nvSpPr>
          <p:cNvPr id="3" name="Content Placeholder 2">
            <a:extLst>
              <a:ext uri="{FF2B5EF4-FFF2-40B4-BE49-F238E27FC236}">
                <a16:creationId xmlns:a16="http://schemas.microsoft.com/office/drawing/2014/main" id="{E0FCD8C8-AF6A-DD40-B8CC-682A0233BCF1}"/>
              </a:ext>
            </a:extLst>
          </p:cNvPr>
          <p:cNvSpPr>
            <a:spLocks noGrp="1"/>
          </p:cNvSpPr>
          <p:nvPr>
            <p:ph idx="1"/>
          </p:nvPr>
        </p:nvSpPr>
        <p:spPr>
          <a:xfrm>
            <a:off x="1168399" y="4026958"/>
            <a:ext cx="7228417" cy="1628775"/>
          </a:xfrm>
        </p:spPr>
        <p:txBody>
          <a:bodyPr/>
          <a:lstStyle/>
          <a:p>
            <a:pPr marL="0" indent="0">
              <a:buNone/>
            </a:pPr>
            <a:r>
              <a:rPr lang="en-US" dirty="0"/>
              <a:t>2. Reporting systems often do not work – sometimes are harmful </a:t>
            </a:r>
          </a:p>
        </p:txBody>
      </p:sp>
      <p:sp>
        <p:nvSpPr>
          <p:cNvPr id="4" name="TextBox 3">
            <a:extLst>
              <a:ext uri="{FF2B5EF4-FFF2-40B4-BE49-F238E27FC236}">
                <a16:creationId xmlns:a16="http://schemas.microsoft.com/office/drawing/2014/main" id="{3C399253-FE12-784E-B54D-F40FB0802DE2}"/>
              </a:ext>
            </a:extLst>
          </p:cNvPr>
          <p:cNvSpPr txBox="1"/>
          <p:nvPr/>
        </p:nvSpPr>
        <p:spPr>
          <a:xfrm>
            <a:off x="4656666" y="1151465"/>
            <a:ext cx="4334934" cy="1569660"/>
          </a:xfrm>
          <a:prstGeom prst="rect">
            <a:avLst/>
          </a:prstGeom>
          <a:noFill/>
        </p:spPr>
        <p:txBody>
          <a:bodyPr wrap="square" rtlCol="0">
            <a:spAutoFit/>
          </a:bodyPr>
          <a:lstStyle/>
          <a:p>
            <a:r>
              <a:rPr lang="en-US" sz="2400" b="1" i="1" dirty="0">
                <a:solidFill>
                  <a:schemeClr val="bg1"/>
                </a:solidFill>
                <a:latin typeface="Arial" panose="020B0604020202020204" pitchFamily="34" charset="0"/>
                <a:cs typeface="Arial" panose="020B0604020202020204" pitchFamily="34" charset="0"/>
              </a:rPr>
              <a:t>“For me, the reporting process did at least as much damage as the original rape.”</a:t>
            </a:r>
          </a:p>
        </p:txBody>
      </p:sp>
      <p:sp>
        <p:nvSpPr>
          <p:cNvPr id="5" name="Footer Placeholder 4">
            <a:extLst>
              <a:ext uri="{FF2B5EF4-FFF2-40B4-BE49-F238E27FC236}">
                <a16:creationId xmlns:a16="http://schemas.microsoft.com/office/drawing/2014/main" id="{5BE67DDF-B23B-4ABC-A5EF-EB095F68EC63}"/>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80197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EB1E3BBF-5FD0-A84F-AEC2-2C045E66C403}"/>
              </a:ext>
            </a:extLst>
          </p:cNvPr>
          <p:cNvPicPr>
            <a:picLocks noChangeAspect="1"/>
          </p:cNvPicPr>
          <p:nvPr/>
        </p:nvPicPr>
        <p:blipFill>
          <a:blip r:embed="rId3"/>
          <a:stretch>
            <a:fillRect/>
          </a:stretch>
        </p:blipFill>
        <p:spPr>
          <a:xfrm>
            <a:off x="-457200" y="1362502"/>
            <a:ext cx="6400800" cy="6400800"/>
          </a:xfrm>
          <a:prstGeom prst="rect">
            <a:avLst/>
          </a:prstGeom>
        </p:spPr>
      </p:pic>
      <p:pic>
        <p:nvPicPr>
          <p:cNvPr id="9" name="Picture 8" descr="A picture containing stereo&#10;&#10;Description automatically generated">
            <a:extLst>
              <a:ext uri="{FF2B5EF4-FFF2-40B4-BE49-F238E27FC236}">
                <a16:creationId xmlns:a16="http://schemas.microsoft.com/office/drawing/2014/main" id="{05F3EBB3-5C91-5548-8301-C0C70264158E}"/>
              </a:ext>
            </a:extLst>
          </p:cNvPr>
          <p:cNvPicPr>
            <a:picLocks noChangeAspect="1"/>
          </p:cNvPicPr>
          <p:nvPr/>
        </p:nvPicPr>
        <p:blipFill>
          <a:blip r:embed="rId4"/>
          <a:stretch>
            <a:fillRect/>
          </a:stretch>
        </p:blipFill>
        <p:spPr>
          <a:xfrm>
            <a:off x="5943600" y="1571937"/>
            <a:ext cx="6400800" cy="6400800"/>
          </a:xfrm>
          <a:prstGeom prst="rect">
            <a:avLst/>
          </a:prstGeom>
        </p:spPr>
      </p:pic>
      <p:pic>
        <p:nvPicPr>
          <p:cNvPr id="7" name="Picture 6" descr="A picture containing stereo&#10;&#10;Description automatically generated">
            <a:extLst>
              <a:ext uri="{FF2B5EF4-FFF2-40B4-BE49-F238E27FC236}">
                <a16:creationId xmlns:a16="http://schemas.microsoft.com/office/drawing/2014/main" id="{6CC31648-A6CD-F34F-A674-4EC2FFF3F171}"/>
              </a:ext>
            </a:extLst>
          </p:cNvPr>
          <p:cNvPicPr>
            <a:picLocks noChangeAspect="1"/>
          </p:cNvPicPr>
          <p:nvPr/>
        </p:nvPicPr>
        <p:blipFill>
          <a:blip r:embed="rId5"/>
          <a:stretch>
            <a:fillRect/>
          </a:stretch>
        </p:blipFill>
        <p:spPr>
          <a:xfrm>
            <a:off x="3318927" y="1554893"/>
            <a:ext cx="6400800" cy="6400800"/>
          </a:xfrm>
          <a:prstGeom prst="rect">
            <a:avLst/>
          </a:prstGeom>
        </p:spPr>
      </p:pic>
      <p:sp>
        <p:nvSpPr>
          <p:cNvPr id="2" name="Title 1">
            <a:extLst>
              <a:ext uri="{FF2B5EF4-FFF2-40B4-BE49-F238E27FC236}">
                <a16:creationId xmlns:a16="http://schemas.microsoft.com/office/drawing/2014/main" id="{CA6E8D28-D849-464C-B5D2-69553C03560A}"/>
              </a:ext>
            </a:extLst>
          </p:cNvPr>
          <p:cNvSpPr>
            <a:spLocks noGrp="1"/>
          </p:cNvSpPr>
          <p:nvPr>
            <p:ph type="title"/>
          </p:nvPr>
        </p:nvSpPr>
        <p:spPr>
          <a:xfrm>
            <a:off x="0" y="229330"/>
            <a:ext cx="7886700" cy="1325563"/>
          </a:xfrm>
        </p:spPr>
        <p:txBody>
          <a:bodyPr>
            <a:normAutofit/>
          </a:bodyPr>
          <a:lstStyle/>
          <a:p>
            <a:r>
              <a:rPr lang="en-US" sz="3200" b="1" dirty="0">
                <a:solidFill>
                  <a:srgbClr val="3C36A0"/>
                </a:solidFill>
                <a:latin typeface="Arial Black" panose="020B0604020202020204" pitchFamily="34" charset="0"/>
                <a:cs typeface="Arial Black" panose="020B0604020202020204" pitchFamily="34" charset="0"/>
              </a:rPr>
              <a:t>Reporting System Problems</a:t>
            </a:r>
          </a:p>
        </p:txBody>
      </p:sp>
      <p:sp>
        <p:nvSpPr>
          <p:cNvPr id="3" name="Content Placeholder 2">
            <a:extLst>
              <a:ext uri="{FF2B5EF4-FFF2-40B4-BE49-F238E27FC236}">
                <a16:creationId xmlns:a16="http://schemas.microsoft.com/office/drawing/2014/main" id="{345BCED8-B4EC-9442-A0C8-8E00223DF8B3}"/>
              </a:ext>
            </a:extLst>
          </p:cNvPr>
          <p:cNvSpPr>
            <a:spLocks noGrp="1"/>
          </p:cNvSpPr>
          <p:nvPr>
            <p:ph idx="1"/>
          </p:nvPr>
        </p:nvSpPr>
        <p:spPr>
          <a:xfrm>
            <a:off x="3" y="1690690"/>
            <a:ext cx="2319868" cy="425977"/>
          </a:xfrm>
          <a:solidFill>
            <a:srgbClr val="EFEDF0"/>
          </a:solidFill>
        </p:spPr>
        <p:txBody>
          <a:bodyPr>
            <a:normAutofit fontScale="92500"/>
          </a:bodyPr>
          <a:lstStyle/>
          <a:p>
            <a:pPr marL="0" indent="0">
              <a:buNone/>
            </a:pPr>
            <a:r>
              <a:rPr lang="en-US" sz="2000" dirty="0">
                <a:latin typeface="Calibri" panose="020F0502020204030204" pitchFamily="34" charset="0"/>
                <a:cs typeface="Calibri" panose="020F0502020204030204" pitchFamily="34" charset="0"/>
              </a:rPr>
              <a:t>Barriers to Reporting </a:t>
            </a:r>
          </a:p>
          <a:p>
            <a:pPr marL="0" indent="0">
              <a:buNone/>
            </a:pPr>
            <a:endParaRPr lang="en-US" dirty="0"/>
          </a:p>
        </p:txBody>
      </p:sp>
      <p:sp>
        <p:nvSpPr>
          <p:cNvPr id="4" name="TextBox 3">
            <a:extLst>
              <a:ext uri="{FF2B5EF4-FFF2-40B4-BE49-F238E27FC236}">
                <a16:creationId xmlns:a16="http://schemas.microsoft.com/office/drawing/2014/main" id="{FA890E7C-3597-104D-83BB-7710B473BCAE}"/>
              </a:ext>
            </a:extLst>
          </p:cNvPr>
          <p:cNvSpPr txBox="1"/>
          <p:nvPr/>
        </p:nvSpPr>
        <p:spPr>
          <a:xfrm>
            <a:off x="3589861" y="1639890"/>
            <a:ext cx="2523067" cy="646331"/>
          </a:xfrm>
          <a:prstGeom prst="rect">
            <a:avLst/>
          </a:prstGeom>
          <a:solidFill>
            <a:srgbClr val="EFEDF0"/>
          </a:solidFill>
        </p:spPr>
        <p:txBody>
          <a:bodyPr wrap="square" rtlCol="0">
            <a:spAutoFit/>
          </a:bodyPr>
          <a:lstStyle/>
          <a:p>
            <a:r>
              <a:rPr lang="en-US" dirty="0">
                <a:latin typeface="Calibri" panose="020F0502020204030204" pitchFamily="34" charset="0"/>
                <a:cs typeface="Calibri" panose="020F0502020204030204" pitchFamily="34" charset="0"/>
              </a:rPr>
              <a:t>Did they report/want to report?</a:t>
            </a:r>
          </a:p>
        </p:txBody>
      </p:sp>
      <p:sp>
        <p:nvSpPr>
          <p:cNvPr id="5" name="TextBox 4">
            <a:extLst>
              <a:ext uri="{FF2B5EF4-FFF2-40B4-BE49-F238E27FC236}">
                <a16:creationId xmlns:a16="http://schemas.microsoft.com/office/drawing/2014/main" id="{E66C8B4E-9BE3-AC4E-80BE-70C5665C92D6}"/>
              </a:ext>
            </a:extLst>
          </p:cNvPr>
          <p:cNvSpPr txBox="1"/>
          <p:nvPr/>
        </p:nvSpPr>
        <p:spPr>
          <a:xfrm>
            <a:off x="6231470" y="1639890"/>
            <a:ext cx="2590800" cy="646331"/>
          </a:xfrm>
          <a:prstGeom prst="rect">
            <a:avLst/>
          </a:prstGeom>
          <a:solidFill>
            <a:srgbClr val="EFEDF0"/>
          </a:solidFill>
        </p:spPr>
        <p:txBody>
          <a:bodyPr wrap="square" rtlCol="0">
            <a:spAutoFit/>
          </a:bodyPr>
          <a:lstStyle/>
          <a:p>
            <a:r>
              <a:rPr lang="en-US" dirty="0">
                <a:latin typeface="Calibri" panose="020F0502020204030204" pitchFamily="34" charset="0"/>
                <a:cs typeface="Calibri" panose="020F0502020204030204" pitchFamily="34" charset="0"/>
              </a:rPr>
              <a:t>Were they supported if they reported? </a:t>
            </a:r>
          </a:p>
        </p:txBody>
      </p:sp>
      <p:sp>
        <p:nvSpPr>
          <p:cNvPr id="6" name="TextBox 5">
            <a:extLst>
              <a:ext uri="{FF2B5EF4-FFF2-40B4-BE49-F238E27FC236}">
                <a16:creationId xmlns:a16="http://schemas.microsoft.com/office/drawing/2014/main" id="{2B123FCD-E9E3-E54C-BB0C-E9A6C7557165}"/>
              </a:ext>
            </a:extLst>
          </p:cNvPr>
          <p:cNvSpPr txBox="1"/>
          <p:nvPr/>
        </p:nvSpPr>
        <p:spPr>
          <a:xfrm>
            <a:off x="4391699" y="5486620"/>
            <a:ext cx="1976907"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Current</a:t>
            </a:r>
          </a:p>
        </p:txBody>
      </p:sp>
      <p:sp>
        <p:nvSpPr>
          <p:cNvPr id="10" name="TextBox 9">
            <a:extLst>
              <a:ext uri="{FF2B5EF4-FFF2-40B4-BE49-F238E27FC236}">
                <a16:creationId xmlns:a16="http://schemas.microsoft.com/office/drawing/2014/main" id="{C125FD01-A244-8546-9E14-51EE2F249917}"/>
              </a:ext>
            </a:extLst>
          </p:cNvPr>
          <p:cNvSpPr txBox="1"/>
          <p:nvPr/>
        </p:nvSpPr>
        <p:spPr>
          <a:xfrm>
            <a:off x="7055476" y="5473741"/>
            <a:ext cx="1976907" cy="338554"/>
          </a:xfrm>
          <a:prstGeom prst="rect">
            <a:avLst/>
          </a:prstGeom>
          <a:noFill/>
        </p:spPr>
        <p:txBody>
          <a:bodyPr wrap="square" rtlCol="0">
            <a:spAutoFit/>
          </a:bodyPr>
          <a:lstStyle/>
          <a:p>
            <a:r>
              <a:rPr lang="en-US" sz="1600" i="1" dirty="0">
                <a:latin typeface="Arial" panose="020B0604020202020204" pitchFamily="34" charset="0"/>
                <a:cs typeface="Arial" panose="020B0604020202020204" pitchFamily="34" charset="0"/>
              </a:rPr>
              <a:t>Current</a:t>
            </a:r>
            <a:endParaRPr lang="en-US" i="1" dirty="0">
              <a:latin typeface="Arial" panose="020B0604020202020204" pitchFamily="34" charset="0"/>
              <a:cs typeface="Arial" panose="020B0604020202020204" pitchFamily="34" charset="0"/>
            </a:endParaRPr>
          </a:p>
        </p:txBody>
      </p:sp>
      <p:sp>
        <p:nvSpPr>
          <p:cNvPr id="8" name="Footer Placeholder 7">
            <a:extLst>
              <a:ext uri="{FF2B5EF4-FFF2-40B4-BE49-F238E27FC236}">
                <a16:creationId xmlns:a16="http://schemas.microsoft.com/office/drawing/2014/main" id="{AD6DB597-8903-4DE4-901A-9FBB9316FCC7}"/>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303357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a:xfrm>
            <a:off x="628650" y="302416"/>
            <a:ext cx="3045883" cy="1325563"/>
          </a:xfrm>
        </p:spPr>
        <p:txBody>
          <a:bodyPr/>
          <a:lstStyle/>
          <a:p>
            <a:r>
              <a:rPr lang="en-US" sz="3600" dirty="0">
                <a:solidFill>
                  <a:srgbClr val="3C36A0"/>
                </a:solidFill>
                <a:latin typeface="Arial" panose="020B0604020202020204" pitchFamily="34" charset="0"/>
                <a:cs typeface="Arial" panose="020B0604020202020204" pitchFamily="34" charset="0"/>
              </a:rPr>
              <a:t>Findings</a:t>
            </a:r>
            <a:endParaRPr lang="en-US" sz="4200" b="1" dirty="0">
              <a:solidFill>
                <a:srgbClr val="3C36A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4572000" y="4165599"/>
            <a:ext cx="3943350" cy="2011363"/>
          </a:xfrm>
        </p:spPr>
        <p:txBody>
          <a:bodyPr/>
          <a:lstStyle/>
          <a:p>
            <a:pPr marL="0" indent="0">
              <a:buNone/>
            </a:pPr>
            <a:r>
              <a:rPr lang="en-US" dirty="0">
                <a:latin typeface="Calibri" panose="020F0502020204030204" pitchFamily="34" charset="0"/>
                <a:cs typeface="Calibri" panose="020F0502020204030204" pitchFamily="34" charset="0"/>
              </a:rPr>
              <a:t>3. Most harassers face few to no adverse consequences after reporting</a:t>
            </a:r>
          </a:p>
        </p:txBody>
      </p:sp>
      <p:sp>
        <p:nvSpPr>
          <p:cNvPr id="5" name="TextBox 4">
            <a:extLst>
              <a:ext uri="{FF2B5EF4-FFF2-40B4-BE49-F238E27FC236}">
                <a16:creationId xmlns:a16="http://schemas.microsoft.com/office/drawing/2014/main" id="{5F784FE9-69C0-1B49-B0BE-E534D6B959CE}"/>
              </a:ext>
            </a:extLst>
          </p:cNvPr>
          <p:cNvSpPr txBox="1"/>
          <p:nvPr/>
        </p:nvSpPr>
        <p:spPr>
          <a:xfrm>
            <a:off x="3674533" y="948258"/>
            <a:ext cx="5317067" cy="2123658"/>
          </a:xfrm>
          <a:prstGeom prst="rect">
            <a:avLst/>
          </a:prstGeom>
          <a:noFill/>
        </p:spPr>
        <p:txBody>
          <a:bodyPr wrap="square" rtlCol="0">
            <a:spAutoFit/>
          </a:bodyPr>
          <a:lstStyle/>
          <a:p>
            <a:r>
              <a:rPr lang="en-US" sz="2200" b="1" i="1" dirty="0">
                <a:solidFill>
                  <a:schemeClr val="bg1"/>
                </a:solidFill>
                <a:latin typeface="Arial" panose="020B0604020202020204" pitchFamily="34" charset="0"/>
                <a:cs typeface="Arial" panose="020B0604020202020204" pitchFamily="34" charset="0"/>
              </a:rPr>
              <a:t>”Reporting sexual harassment ended my (big law firm) career. Nothing – ABSOLUTELY NOTHING – happened to my harasser…I eventually sued and my name was dragged through the mud further damaging my career.”</a:t>
            </a:r>
          </a:p>
        </p:txBody>
      </p:sp>
      <p:pic>
        <p:nvPicPr>
          <p:cNvPr id="17" name="Picture 16" descr="A close up of a logo&#10;&#10;Description automatically generated">
            <a:extLst>
              <a:ext uri="{FF2B5EF4-FFF2-40B4-BE49-F238E27FC236}">
                <a16:creationId xmlns:a16="http://schemas.microsoft.com/office/drawing/2014/main" id="{7A378717-5603-C448-BA97-A385E0DB6AD8}"/>
              </a:ext>
            </a:extLst>
          </p:cNvPr>
          <p:cNvPicPr>
            <a:picLocks noChangeAspect="1"/>
          </p:cNvPicPr>
          <p:nvPr/>
        </p:nvPicPr>
        <p:blipFill>
          <a:blip r:embed="rId3"/>
          <a:stretch>
            <a:fillRect/>
          </a:stretch>
        </p:blipFill>
        <p:spPr>
          <a:xfrm>
            <a:off x="223420" y="948258"/>
            <a:ext cx="7332133" cy="7251419"/>
          </a:xfrm>
          <a:prstGeom prst="rect">
            <a:avLst/>
          </a:prstGeom>
        </p:spPr>
      </p:pic>
      <p:sp>
        <p:nvSpPr>
          <p:cNvPr id="18" name="TextBox 17">
            <a:extLst>
              <a:ext uri="{FF2B5EF4-FFF2-40B4-BE49-F238E27FC236}">
                <a16:creationId xmlns:a16="http://schemas.microsoft.com/office/drawing/2014/main" id="{3F2F607F-CF81-9F4D-9F6B-5E1B9E65CFC5}"/>
              </a:ext>
            </a:extLst>
          </p:cNvPr>
          <p:cNvSpPr txBox="1"/>
          <p:nvPr/>
        </p:nvSpPr>
        <p:spPr>
          <a:xfrm>
            <a:off x="16934" y="1117600"/>
            <a:ext cx="1642534" cy="694267"/>
          </a:xfrm>
          <a:prstGeom prst="rect">
            <a:avLst/>
          </a:prstGeom>
          <a:solidFill>
            <a:srgbClr val="EFEDF0"/>
          </a:solidFill>
        </p:spPr>
        <p:txBody>
          <a:bodyPr wrap="square" rtlCol="0">
            <a:spAutoFit/>
          </a:bodyPr>
          <a:lstStyle/>
          <a:p>
            <a:endParaRPr lang="en-US" dirty="0"/>
          </a:p>
        </p:txBody>
      </p:sp>
      <p:sp>
        <p:nvSpPr>
          <p:cNvPr id="4" name="Footer Placeholder 3">
            <a:extLst>
              <a:ext uri="{FF2B5EF4-FFF2-40B4-BE49-F238E27FC236}">
                <a16:creationId xmlns:a16="http://schemas.microsoft.com/office/drawing/2014/main" id="{64405483-9075-4CBE-93AF-A2A9B193F786}"/>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426186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6D7D-7CE0-3543-A482-964AA12B753E}"/>
              </a:ext>
            </a:extLst>
          </p:cNvPr>
          <p:cNvSpPr>
            <a:spLocks noGrp="1"/>
          </p:cNvSpPr>
          <p:nvPr>
            <p:ph type="title"/>
          </p:nvPr>
        </p:nvSpPr>
        <p:spPr/>
        <p:txBody>
          <a:bodyPr/>
          <a:lstStyle/>
          <a:p>
            <a:r>
              <a:rPr lang="en-US" sz="3600" dirty="0">
                <a:solidFill>
                  <a:srgbClr val="3C36A0"/>
                </a:solidFill>
                <a:latin typeface="Arial" panose="020B0604020202020204" pitchFamily="34" charset="0"/>
                <a:cs typeface="Arial" panose="020B0604020202020204" pitchFamily="34" charset="0"/>
              </a:rPr>
              <a:t>Findings</a:t>
            </a:r>
            <a:r>
              <a:rPr lang="en-US" dirty="0"/>
              <a:t> </a:t>
            </a:r>
            <a:endParaRPr lang="en-US" sz="4200" b="1" dirty="0">
              <a:solidFill>
                <a:srgbClr val="3C36A0"/>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C4E78262-72C1-A64A-A9C7-24F0F7F69405}"/>
              </a:ext>
            </a:extLst>
          </p:cNvPr>
          <p:cNvSpPr>
            <a:spLocks noGrp="1"/>
          </p:cNvSpPr>
          <p:nvPr>
            <p:ph idx="1"/>
          </p:nvPr>
        </p:nvSpPr>
        <p:spPr>
          <a:xfrm>
            <a:off x="628650" y="4145492"/>
            <a:ext cx="7886700" cy="2509308"/>
          </a:xfrm>
        </p:spPr>
        <p:txBody>
          <a:bodyPr/>
          <a:lstStyle/>
          <a:p>
            <a:pPr marL="0" indent="0">
              <a:buNone/>
            </a:pPr>
            <a:r>
              <a:rPr lang="en-US" dirty="0"/>
              <a:t>4. The “price” that women, in particular, pay and the cost to the profession are considerable </a:t>
            </a:r>
          </a:p>
        </p:txBody>
      </p:sp>
      <p:sp>
        <p:nvSpPr>
          <p:cNvPr id="4" name="TextBox 3">
            <a:extLst>
              <a:ext uri="{FF2B5EF4-FFF2-40B4-BE49-F238E27FC236}">
                <a16:creationId xmlns:a16="http://schemas.microsoft.com/office/drawing/2014/main" id="{416A435B-A0A3-B248-9632-96FB129A9EAC}"/>
              </a:ext>
            </a:extLst>
          </p:cNvPr>
          <p:cNvSpPr txBox="1"/>
          <p:nvPr/>
        </p:nvSpPr>
        <p:spPr>
          <a:xfrm>
            <a:off x="4058651" y="1459831"/>
            <a:ext cx="48768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thought it was the price for being a successful female in a male dominated profession.”</a:t>
            </a:r>
          </a:p>
        </p:txBody>
      </p:sp>
      <p:sp>
        <p:nvSpPr>
          <p:cNvPr id="5" name="Footer Placeholder 4">
            <a:extLst>
              <a:ext uri="{FF2B5EF4-FFF2-40B4-BE49-F238E27FC236}">
                <a16:creationId xmlns:a16="http://schemas.microsoft.com/office/drawing/2014/main" id="{9D015CB4-E910-4C08-B836-32AAC473197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292535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close up of a black background&#10;&#10;Description automatically generated">
            <a:extLst>
              <a:ext uri="{FF2B5EF4-FFF2-40B4-BE49-F238E27FC236}">
                <a16:creationId xmlns:a16="http://schemas.microsoft.com/office/drawing/2014/main" id="{3FFE5080-B112-0345-AA72-D0C328463753}"/>
              </a:ext>
            </a:extLst>
          </p:cNvPr>
          <p:cNvPicPr>
            <a:picLocks noChangeAspect="1"/>
          </p:cNvPicPr>
          <p:nvPr/>
        </p:nvPicPr>
        <p:blipFill>
          <a:blip r:embed="rId3"/>
          <a:stretch>
            <a:fillRect/>
          </a:stretch>
        </p:blipFill>
        <p:spPr>
          <a:xfrm>
            <a:off x="1172302" y="1251947"/>
            <a:ext cx="6400800" cy="6400800"/>
          </a:xfrm>
          <a:prstGeom prst="rect">
            <a:avLst/>
          </a:prstGeom>
        </p:spPr>
      </p:pic>
      <p:sp>
        <p:nvSpPr>
          <p:cNvPr id="2" name="Title 1">
            <a:extLst>
              <a:ext uri="{FF2B5EF4-FFF2-40B4-BE49-F238E27FC236}">
                <a16:creationId xmlns:a16="http://schemas.microsoft.com/office/drawing/2014/main" id="{8B410CB7-7828-CB42-80CC-9A5D324258E5}"/>
              </a:ext>
            </a:extLst>
          </p:cNvPr>
          <p:cNvSpPr>
            <a:spLocks noGrp="1"/>
          </p:cNvSpPr>
          <p:nvPr>
            <p:ph type="title"/>
          </p:nvPr>
        </p:nvSpPr>
        <p:spPr>
          <a:xfrm>
            <a:off x="118533" y="306511"/>
            <a:ext cx="8396817" cy="1325563"/>
          </a:xfrm>
          <a:solidFill>
            <a:srgbClr val="EFEDF0"/>
          </a:solidFill>
        </p:spPr>
        <p:txBody>
          <a:bodyPr>
            <a:normAutofit/>
          </a:bodyPr>
          <a:lstStyle/>
          <a:p>
            <a:r>
              <a:rPr lang="en-US" sz="3200" b="1" dirty="0">
                <a:solidFill>
                  <a:srgbClr val="3C36A0"/>
                </a:solidFill>
                <a:latin typeface="Arial Black" panose="020B0604020202020204" pitchFamily="34" charset="0"/>
                <a:cs typeface="Arial Black" panose="020B0604020202020204" pitchFamily="34" charset="0"/>
              </a:rPr>
              <a:t>Impact on Respondents</a:t>
            </a:r>
          </a:p>
        </p:txBody>
      </p:sp>
      <p:sp>
        <p:nvSpPr>
          <p:cNvPr id="3" name="Content Placeholder 2">
            <a:extLst>
              <a:ext uri="{FF2B5EF4-FFF2-40B4-BE49-F238E27FC236}">
                <a16:creationId xmlns:a16="http://schemas.microsoft.com/office/drawing/2014/main" id="{C87AFC08-BA07-6C47-98EC-B41FAF7F5321}"/>
              </a:ext>
            </a:extLst>
          </p:cNvPr>
          <p:cNvSpPr>
            <a:spLocks noGrp="1"/>
          </p:cNvSpPr>
          <p:nvPr>
            <p:ph idx="1"/>
          </p:nvPr>
        </p:nvSpPr>
        <p:spPr>
          <a:xfrm>
            <a:off x="118533" y="1253331"/>
            <a:ext cx="9025467" cy="1324179"/>
          </a:xfrm>
          <a:solidFill>
            <a:srgbClr val="EFEDF0"/>
          </a:solidFill>
        </p:spPr>
        <p:txBody>
          <a:bodyPr>
            <a:normAutofit/>
          </a:bodyPr>
          <a:lstStyle/>
          <a:p>
            <a:pPr marL="0" indent="0">
              <a:buNone/>
            </a:pPr>
            <a:r>
              <a:rPr lang="en-US" sz="2400" i="1" dirty="0">
                <a:latin typeface="Arial" panose="020B0604020202020204" pitchFamily="34" charset="0"/>
                <a:cs typeface="Arial" panose="020B0604020202020204" pitchFamily="34" charset="0"/>
              </a:rPr>
              <a:t>Those who are harassed face much harsher consequences than those doing the harassing</a:t>
            </a:r>
          </a:p>
        </p:txBody>
      </p:sp>
      <p:sp>
        <p:nvSpPr>
          <p:cNvPr id="4" name="Footer Placeholder 3">
            <a:extLst>
              <a:ext uri="{FF2B5EF4-FFF2-40B4-BE49-F238E27FC236}">
                <a16:creationId xmlns:a16="http://schemas.microsoft.com/office/drawing/2014/main" id="{729F71FC-6467-4D95-B69C-81CDFF3A856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337059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19B76D-DBD2-BC40-8B2B-F2CA0C522DB2}"/>
              </a:ext>
            </a:extLst>
          </p:cNvPr>
          <p:cNvSpPr>
            <a:spLocks noGrp="1"/>
          </p:cNvSpPr>
          <p:nvPr>
            <p:ph idx="1"/>
          </p:nvPr>
        </p:nvSpPr>
        <p:spPr>
          <a:xfrm>
            <a:off x="283266" y="592667"/>
            <a:ext cx="8233276" cy="5588000"/>
          </a:xfrm>
        </p:spPr>
        <p:txBody>
          <a:bodyPr>
            <a:normAutofit fontScale="85000" lnSpcReduction="20000"/>
          </a:bodyPr>
          <a:lstStyle/>
          <a:p>
            <a:pPr marL="0" marR="0" indent="0" algn="ctr">
              <a:lnSpc>
                <a:spcPct val="107000"/>
              </a:lnSpc>
              <a:spcBef>
                <a:spcPts val="0"/>
              </a:spcBef>
              <a:spcAft>
                <a:spcPts val="800"/>
              </a:spcAft>
              <a:buNone/>
            </a:pPr>
            <a:r>
              <a:rPr lang="en-US" sz="2800" b="1" dirty="0">
                <a:solidFill>
                  <a:srgbClr val="FFC000"/>
                </a:solidFill>
                <a:effectLst/>
                <a:ea typeface="Calibri" panose="020F0502020204030204" pitchFamily="34" charset="0"/>
                <a:cs typeface="Times New Roman" panose="02020603050405020304" pitchFamily="18" charset="0"/>
              </a:rPr>
              <a:t>ADDRESSING SEXUAL HARASSMENT IN THE </a:t>
            </a:r>
          </a:p>
          <a:p>
            <a:pPr marL="0" marR="0" indent="0" algn="ctr">
              <a:lnSpc>
                <a:spcPct val="107000"/>
              </a:lnSpc>
              <a:spcBef>
                <a:spcPts val="0"/>
              </a:spcBef>
              <a:spcAft>
                <a:spcPts val="800"/>
              </a:spcAft>
              <a:buNone/>
            </a:pPr>
            <a:r>
              <a:rPr lang="en-US" sz="2800" b="1" dirty="0">
                <a:solidFill>
                  <a:srgbClr val="FFC000"/>
                </a:solidFill>
                <a:effectLst/>
                <a:ea typeface="Calibri" panose="020F0502020204030204" pitchFamily="34" charset="0"/>
                <a:cs typeface="Times New Roman" panose="02020603050405020304" pitchFamily="18" charset="0"/>
              </a:rPr>
              <a:t>L</a:t>
            </a:r>
            <a:r>
              <a:rPr lang="en-US" sz="2800" b="1" dirty="0">
                <a:solidFill>
                  <a:srgbClr val="FFC000"/>
                </a:solidFill>
                <a:ea typeface="Calibri" panose="020F0502020204030204" pitchFamily="34" charset="0"/>
                <a:cs typeface="Times New Roman" panose="02020603050405020304" pitchFamily="18" charset="0"/>
              </a:rPr>
              <a:t>EGAL PROFESSION</a:t>
            </a:r>
            <a:endParaRPr lang="en-US" sz="2800" dirty="0">
              <a:solidFill>
                <a:srgbClr val="FFC000"/>
              </a:solidFill>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2800" b="1" i="1" dirty="0">
                <a:solidFill>
                  <a:srgbClr val="FFC000"/>
                </a:solidFill>
                <a:ea typeface="Calibri" panose="020F0502020204030204" pitchFamily="34" charset="0"/>
                <a:cs typeface="Times New Roman" panose="02020603050405020304" pitchFamily="18" charset="0"/>
              </a:rPr>
              <a:t>Innovative Strategies and Ethical Considerations</a:t>
            </a:r>
            <a:endParaRPr lang="en-US" sz="2800" b="1" i="1" dirty="0">
              <a:solidFill>
                <a:srgbClr val="FFC000"/>
              </a:solidFill>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800" b="1" dirty="0">
              <a:solidFill>
                <a:srgbClr val="FFC000"/>
              </a:solidFill>
              <a:latin typeface="Arial" panose="020B0604020202020204" pitchFamily="34" charset="0"/>
              <a:cs typeface="Arial" panose="020B0604020202020204" pitchFamily="34" charset="0"/>
            </a:endParaRPr>
          </a:p>
          <a:p>
            <a:pPr marL="0" indent="0" algn="ctr">
              <a:buNone/>
            </a:pPr>
            <a:r>
              <a:rPr lang="en-US" sz="2400" b="1" dirty="0">
                <a:solidFill>
                  <a:schemeClr val="bg1"/>
                </a:solidFill>
                <a:latin typeface="Arial" panose="020B0604020202020204" pitchFamily="34" charset="0"/>
                <a:cs typeface="Arial" panose="020B0604020202020204" pitchFamily="34" charset="0"/>
              </a:rPr>
              <a:t>Corrine Parver, Cory Amron</a:t>
            </a:r>
          </a:p>
          <a:p>
            <a:pPr marL="0" indent="0" algn="ctr">
              <a:buNone/>
            </a:pPr>
            <a:r>
              <a:rPr lang="en-US" sz="2800" b="1" dirty="0">
                <a:solidFill>
                  <a:schemeClr val="bg1"/>
                </a:solidFill>
              </a:rPr>
              <a:t>Women Lawyers on Guard Inc</a:t>
            </a:r>
            <a:r>
              <a:rPr lang="en-US" dirty="0">
                <a:solidFill>
                  <a:schemeClr val="bg1"/>
                </a:solidFill>
              </a:rPr>
              <a:t>. </a:t>
            </a:r>
          </a:p>
          <a:p>
            <a:pPr marL="0" indent="0" algn="ctr">
              <a:buNone/>
            </a:pPr>
            <a:r>
              <a:rPr lang="en-US" sz="2400" dirty="0">
                <a:solidFill>
                  <a:schemeClr val="bg1"/>
                </a:solidFill>
              </a:rPr>
              <a:t>A national non-profit 501(c)(3) network of women and men harnessing the power of the law to protect and defend equality, justice, and equal opportunity for all.</a:t>
            </a:r>
          </a:p>
          <a:p>
            <a:pPr marL="0" indent="0" algn="ctr">
              <a:buNone/>
            </a:pPr>
            <a:endParaRPr lang="en-US" sz="2800" b="1" dirty="0">
              <a:solidFill>
                <a:schemeClr val="bg1"/>
              </a:solidFill>
            </a:endParaRPr>
          </a:p>
          <a:p>
            <a:pPr marL="0" indent="0" algn="ctr">
              <a:buNone/>
            </a:pPr>
            <a:r>
              <a:rPr lang="en-US" sz="2800" b="1" dirty="0">
                <a:solidFill>
                  <a:schemeClr val="bg1"/>
                </a:solidFill>
              </a:rPr>
              <a:t>Prof. Emeritus, Myles Lynk</a:t>
            </a:r>
          </a:p>
          <a:p>
            <a:pPr marL="0" indent="0" algn="ctr">
              <a:buNone/>
            </a:pPr>
            <a:r>
              <a:rPr lang="en-US" sz="2800" b="1" dirty="0">
                <a:solidFill>
                  <a:schemeClr val="bg1"/>
                </a:solidFill>
              </a:rPr>
              <a:t>Arizona State University </a:t>
            </a:r>
          </a:p>
          <a:p>
            <a:pPr marL="0" indent="0" algn="ctr">
              <a:buNone/>
            </a:pPr>
            <a:r>
              <a:rPr lang="en-US" sz="2800" b="1" dirty="0">
                <a:solidFill>
                  <a:schemeClr val="bg1"/>
                </a:solidFill>
              </a:rPr>
              <a:t>Sandra Day O’Connor College of Law</a:t>
            </a:r>
          </a:p>
          <a:p>
            <a:pPr marL="0" indent="0" algn="ctr">
              <a:buNone/>
            </a:pPr>
            <a:r>
              <a:rPr lang="en-US" sz="2400" b="1" dirty="0">
                <a:solidFill>
                  <a:schemeClr val="bg1"/>
                </a:solidFill>
              </a:rPr>
              <a:t>Past Chair, ABA Standing Comm. on Ethics &amp;  Prof. Responsibility</a:t>
            </a:r>
          </a:p>
          <a:p>
            <a:pPr marL="0" indent="0" algn="ctr">
              <a:buNone/>
            </a:pPr>
            <a:r>
              <a:rPr lang="en-US" sz="2400" dirty="0">
                <a:solidFill>
                  <a:schemeClr val="bg1"/>
                </a:solidFill>
              </a:rPr>
              <a:t>. </a:t>
            </a:r>
          </a:p>
          <a:p>
            <a:pPr marL="0" indent="0" algn="ctr">
              <a:buNone/>
            </a:pPr>
            <a:endParaRPr lang="en-US" dirty="0">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id="{93DD0DD7-0914-B14C-867F-AC3943D1B5E2}"/>
              </a:ext>
            </a:extLst>
          </p:cNvPr>
          <p:cNvPicPr>
            <a:picLocks noChangeAspect="1"/>
          </p:cNvPicPr>
          <p:nvPr/>
        </p:nvPicPr>
        <p:blipFill>
          <a:blip r:embed="rId4"/>
          <a:stretch>
            <a:fillRect/>
          </a:stretch>
        </p:blipFill>
        <p:spPr>
          <a:xfrm>
            <a:off x="7211646" y="5778500"/>
            <a:ext cx="1955800" cy="1079500"/>
          </a:xfrm>
          <a:prstGeom prst="rect">
            <a:avLst/>
          </a:prstGeom>
        </p:spPr>
      </p:pic>
      <p:sp>
        <p:nvSpPr>
          <p:cNvPr id="2" name="Footer Placeholder 1">
            <a:extLst>
              <a:ext uri="{FF2B5EF4-FFF2-40B4-BE49-F238E27FC236}">
                <a16:creationId xmlns:a16="http://schemas.microsoft.com/office/drawing/2014/main" id="{618CA9FB-CA64-498F-8B2A-F7EAB712E142}"/>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410784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a:xfrm>
            <a:off x="628650" y="365126"/>
            <a:ext cx="2944283" cy="1325563"/>
          </a:xfrm>
        </p:spPr>
        <p:txBody>
          <a:bodyPr/>
          <a:lstStyle/>
          <a:p>
            <a:r>
              <a:rPr lang="en-US" sz="3600" dirty="0">
                <a:solidFill>
                  <a:srgbClr val="3C36A0"/>
                </a:solidFill>
                <a:latin typeface="Arial" panose="020B0604020202020204" pitchFamily="34" charset="0"/>
                <a:cs typeface="Arial" panose="020B0604020202020204" pitchFamily="34" charset="0"/>
              </a:rPr>
              <a:t>Findings</a:t>
            </a:r>
            <a:endParaRPr lang="en-US" sz="4200" dirty="0"/>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1270000" y="4114800"/>
            <a:ext cx="7245350" cy="2743200"/>
          </a:xfrm>
        </p:spPr>
        <p:txBody>
          <a:bodyPr/>
          <a:lstStyle/>
          <a:p>
            <a:pPr marL="0" indent="0">
              <a:buNone/>
            </a:pPr>
            <a:r>
              <a:rPr lang="en-US" dirty="0">
                <a:latin typeface="Calibri" panose="020F0502020204030204" pitchFamily="34" charset="0"/>
                <a:cs typeface="Calibri" panose="020F0502020204030204" pitchFamily="34" charset="0"/>
              </a:rPr>
              <a:t>5. People at every level are being harassed – some very powerful people </a:t>
            </a:r>
          </a:p>
        </p:txBody>
      </p:sp>
      <p:sp>
        <p:nvSpPr>
          <p:cNvPr id="4" name="TextBox 3">
            <a:extLst>
              <a:ext uri="{FF2B5EF4-FFF2-40B4-BE49-F238E27FC236}">
                <a16:creationId xmlns:a16="http://schemas.microsoft.com/office/drawing/2014/main" id="{3754D520-28C4-EC40-9D45-6CB9B2A7F53A}"/>
              </a:ext>
            </a:extLst>
          </p:cNvPr>
          <p:cNvSpPr txBox="1"/>
          <p:nvPr/>
        </p:nvSpPr>
        <p:spPr>
          <a:xfrm>
            <a:off x="3945467" y="365126"/>
            <a:ext cx="4859866"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was a member of the Judiciary and the harasser was an employee of a government agency…Having a position of authority didn’t matter – I still feared that reporting the incident would impact my chances for advancement…and label me as a ’problem,’…I still experienced anxiety about reporting.”</a:t>
            </a:r>
          </a:p>
        </p:txBody>
      </p:sp>
      <p:sp>
        <p:nvSpPr>
          <p:cNvPr id="5" name="Footer Placeholder 4">
            <a:extLst>
              <a:ext uri="{FF2B5EF4-FFF2-40B4-BE49-F238E27FC236}">
                <a16:creationId xmlns:a16="http://schemas.microsoft.com/office/drawing/2014/main" id="{C26F79F8-E9E1-40F5-9093-EC6F73B096C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292451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CA9639C-4B0C-6F45-BDB9-E2D4E036FC51}"/>
              </a:ext>
            </a:extLst>
          </p:cNvPr>
          <p:cNvPicPr>
            <a:picLocks noChangeAspect="1"/>
          </p:cNvPicPr>
          <p:nvPr/>
        </p:nvPicPr>
        <p:blipFill>
          <a:blip r:embed="rId3"/>
          <a:stretch>
            <a:fillRect/>
          </a:stretch>
        </p:blipFill>
        <p:spPr>
          <a:xfrm>
            <a:off x="880532" y="982662"/>
            <a:ext cx="7450667" cy="7450667"/>
          </a:xfrm>
          <a:prstGeom prst="rect">
            <a:avLst/>
          </a:prstGeom>
        </p:spPr>
      </p:pic>
      <p:sp>
        <p:nvSpPr>
          <p:cNvPr id="2" name="Title 1">
            <a:extLst>
              <a:ext uri="{FF2B5EF4-FFF2-40B4-BE49-F238E27FC236}">
                <a16:creationId xmlns:a16="http://schemas.microsoft.com/office/drawing/2014/main" id="{83A98505-F12A-BA44-BC17-001C1A0CF5CA}"/>
              </a:ext>
            </a:extLst>
          </p:cNvPr>
          <p:cNvSpPr>
            <a:spLocks noGrp="1"/>
          </p:cNvSpPr>
          <p:nvPr>
            <p:ph type="title"/>
          </p:nvPr>
        </p:nvSpPr>
        <p:spPr>
          <a:solidFill>
            <a:srgbClr val="EFEDF0"/>
          </a:solidFill>
        </p:spPr>
        <p:txBody>
          <a:bodyPr>
            <a:normAutofit/>
          </a:bodyPr>
          <a:lstStyle/>
          <a:p>
            <a:r>
              <a:rPr lang="en-US" sz="3200" b="1" dirty="0">
                <a:solidFill>
                  <a:srgbClr val="3C36A0"/>
                </a:solidFill>
                <a:latin typeface="Arial Black" panose="020B0604020202020204" pitchFamily="34" charset="0"/>
                <a:cs typeface="Arial Black" panose="020B0604020202020204" pitchFamily="34" charset="0"/>
              </a:rPr>
              <a:t>Who is Harassed? </a:t>
            </a:r>
          </a:p>
        </p:txBody>
      </p:sp>
      <p:sp>
        <p:nvSpPr>
          <p:cNvPr id="3" name="Content Placeholder 2">
            <a:extLst>
              <a:ext uri="{FF2B5EF4-FFF2-40B4-BE49-F238E27FC236}">
                <a16:creationId xmlns:a16="http://schemas.microsoft.com/office/drawing/2014/main" id="{1BCDD515-5FE3-1C43-8CCA-603F473819B3}"/>
              </a:ext>
            </a:extLst>
          </p:cNvPr>
          <p:cNvSpPr>
            <a:spLocks noGrp="1"/>
          </p:cNvSpPr>
          <p:nvPr>
            <p:ph idx="1"/>
          </p:nvPr>
        </p:nvSpPr>
        <p:spPr>
          <a:xfrm>
            <a:off x="5672667" y="2506662"/>
            <a:ext cx="2842683" cy="4351338"/>
          </a:xfrm>
        </p:spPr>
        <p:txBody>
          <a:bodyPr>
            <a:normAutofit/>
          </a:bodyPr>
          <a:lstStyle/>
          <a:p>
            <a:pPr marL="0" indent="0">
              <a:buNone/>
            </a:pPr>
            <a:r>
              <a:rPr lang="en-US" sz="2400" i="1" dirty="0">
                <a:latin typeface="Arial" panose="020B0604020202020204" pitchFamily="34" charset="0"/>
                <a:cs typeface="Arial" panose="020B0604020202020204" pitchFamily="34" charset="0"/>
              </a:rPr>
              <a:t>People at every level of the profession are harassed</a:t>
            </a:r>
          </a:p>
        </p:txBody>
      </p:sp>
      <p:sp>
        <p:nvSpPr>
          <p:cNvPr id="4" name="Footer Placeholder 3">
            <a:extLst>
              <a:ext uri="{FF2B5EF4-FFF2-40B4-BE49-F238E27FC236}">
                <a16:creationId xmlns:a16="http://schemas.microsoft.com/office/drawing/2014/main" id="{C8CBF3BC-B468-4F9A-B3EB-B00601C6D06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346782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397E1895-F26F-8046-996B-5D55F37F3B99}"/>
              </a:ext>
            </a:extLst>
          </p:cNvPr>
          <p:cNvPicPr>
            <a:picLocks noChangeAspect="1"/>
          </p:cNvPicPr>
          <p:nvPr/>
        </p:nvPicPr>
        <p:blipFill>
          <a:blip r:embed="rId3"/>
          <a:stretch>
            <a:fillRect/>
          </a:stretch>
        </p:blipFill>
        <p:spPr>
          <a:xfrm>
            <a:off x="354537" y="995096"/>
            <a:ext cx="7180796" cy="7180796"/>
          </a:xfrm>
          <a:prstGeom prst="rect">
            <a:avLst/>
          </a:prstGeom>
        </p:spPr>
      </p:pic>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a:xfrm>
            <a:off x="628650" y="365126"/>
            <a:ext cx="7886700" cy="1460499"/>
          </a:xfrm>
          <a:solidFill>
            <a:srgbClr val="EFEDF0"/>
          </a:solidFill>
        </p:spPr>
        <p:txBody>
          <a:bodyPr/>
          <a:lstStyle/>
          <a:p>
            <a:r>
              <a:rPr lang="en-US" sz="3600" dirty="0">
                <a:solidFill>
                  <a:srgbClr val="3C36A0"/>
                </a:solidFill>
                <a:latin typeface="Arial" panose="020B0604020202020204" pitchFamily="34" charset="0"/>
                <a:cs typeface="Arial" panose="020B0604020202020204" pitchFamily="34" charset="0"/>
              </a:rPr>
              <a:t>Findings</a:t>
            </a:r>
            <a:r>
              <a:rPr lang="en-US" dirty="0">
                <a:solidFill>
                  <a:srgbClr val="3C36A0"/>
                </a:solidFill>
              </a:rPr>
              <a:t> </a:t>
            </a:r>
            <a:endParaRPr lang="en-US" sz="4200" dirty="0"/>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4724400" y="1825625"/>
            <a:ext cx="3790950" cy="4351338"/>
          </a:xfrm>
        </p:spPr>
        <p:txBody>
          <a:bodyPr/>
          <a:lstStyle/>
          <a:p>
            <a:pPr marL="0" indent="0">
              <a:buNone/>
            </a:pPr>
            <a:r>
              <a:rPr lang="en-US" dirty="0">
                <a:latin typeface="Calibri" panose="020F0502020204030204" pitchFamily="34" charset="0"/>
                <a:cs typeface="Calibri" panose="020F0502020204030204" pitchFamily="34" charset="0"/>
              </a:rPr>
              <a:t>6. Intersectionality: Respondents report “compounding factors”</a:t>
            </a:r>
          </a:p>
          <a:p>
            <a:pPr lvl="1"/>
            <a:r>
              <a:rPr lang="en-US" dirty="0">
                <a:latin typeface="Calibri" panose="020F0502020204030204" pitchFamily="34" charset="0"/>
                <a:cs typeface="Calibri" panose="020F0502020204030204" pitchFamily="34" charset="0"/>
              </a:rPr>
              <a:t>Age </a:t>
            </a:r>
          </a:p>
          <a:p>
            <a:pPr lvl="1"/>
            <a:r>
              <a:rPr lang="en-US" dirty="0">
                <a:latin typeface="Calibri" panose="020F0502020204030204" pitchFamily="34" charset="0"/>
                <a:cs typeface="Calibri" panose="020F0502020204030204" pitchFamily="34" charset="0"/>
              </a:rPr>
              <a:t>Sexual orientation/gender identity </a:t>
            </a:r>
          </a:p>
          <a:p>
            <a:pPr lvl="1"/>
            <a:r>
              <a:rPr lang="en-US" dirty="0">
                <a:latin typeface="Calibri" panose="020F0502020204030204" pitchFamily="34" charset="0"/>
                <a:cs typeface="Calibri" panose="020F0502020204030204" pitchFamily="34" charset="0"/>
              </a:rPr>
              <a:t>Race/ethnicity </a:t>
            </a:r>
          </a:p>
          <a:p>
            <a:pPr lvl="1"/>
            <a:r>
              <a:rPr lang="en-US" dirty="0">
                <a:latin typeface="Calibri" panose="020F0502020204030204" pitchFamily="34" charset="0"/>
                <a:cs typeface="Calibri" panose="020F0502020204030204" pitchFamily="34" charset="0"/>
              </a:rPr>
              <a:t>Religion </a:t>
            </a:r>
          </a:p>
        </p:txBody>
      </p:sp>
      <p:sp>
        <p:nvSpPr>
          <p:cNvPr id="4" name="Footer Placeholder 3">
            <a:extLst>
              <a:ext uri="{FF2B5EF4-FFF2-40B4-BE49-F238E27FC236}">
                <a16:creationId xmlns:a16="http://schemas.microsoft.com/office/drawing/2014/main" id="{756F7B83-A828-4487-A212-82A6CCA0F50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150301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p:txBody>
          <a:bodyPr>
            <a:normAutofit/>
          </a:bodyPr>
          <a:lstStyle/>
          <a:p>
            <a:r>
              <a:rPr lang="en-US" sz="3200" b="1" dirty="0">
                <a:solidFill>
                  <a:schemeClr val="bg1"/>
                </a:solidFill>
                <a:latin typeface="Arial Black" panose="020B0604020202020204" pitchFamily="34" charset="0"/>
                <a:cs typeface="Arial Black" panose="020B0604020202020204" pitchFamily="34" charset="0"/>
              </a:rPr>
              <a:t>Recommendations</a:t>
            </a:r>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1117600" y="1825625"/>
            <a:ext cx="5588001" cy="4351338"/>
          </a:xfrm>
        </p:spPr>
        <p:txBody>
          <a:bodyPr>
            <a:normAutofit/>
          </a:bodyPr>
          <a:lstStyle/>
          <a:p>
            <a:r>
              <a:rPr lang="en-US" dirty="0">
                <a:solidFill>
                  <a:schemeClr val="bg1"/>
                </a:solidFill>
                <a:latin typeface="Calibri" panose="020F0502020204030204" pitchFamily="34" charset="0"/>
                <a:cs typeface="Calibri" panose="020F0502020204030204" pitchFamily="34" charset="0"/>
              </a:rPr>
              <a:t>Identify problem cultures</a:t>
            </a:r>
          </a:p>
          <a:p>
            <a:r>
              <a:rPr lang="en-US" dirty="0">
                <a:solidFill>
                  <a:schemeClr val="bg1"/>
                </a:solidFill>
                <a:latin typeface="Calibri" panose="020F0502020204030204" pitchFamily="34" charset="0"/>
                <a:cs typeface="Calibri" panose="020F0502020204030204" pitchFamily="34" charset="0"/>
              </a:rPr>
              <a:t>More tailored, effective strategies </a:t>
            </a:r>
          </a:p>
          <a:p>
            <a:r>
              <a:rPr lang="en-US" dirty="0">
                <a:solidFill>
                  <a:schemeClr val="bg1"/>
                </a:solidFill>
                <a:latin typeface="Calibri" panose="020F0502020204030204" pitchFamily="34" charset="0"/>
                <a:cs typeface="Calibri" panose="020F0502020204030204" pitchFamily="34" charset="0"/>
              </a:rPr>
              <a:t>Create concrete intervention tools</a:t>
            </a:r>
          </a:p>
          <a:p>
            <a:pPr marL="0" indent="0">
              <a:buNone/>
            </a:pPr>
            <a:r>
              <a:rPr lang="en-US" sz="2000" dirty="0">
                <a:solidFill>
                  <a:schemeClr val="bg1"/>
                </a:solidFill>
                <a:latin typeface="Calibri" panose="020F0502020204030204" pitchFamily="34" charset="0"/>
                <a:cs typeface="Calibri" panose="020F0502020204030204" pitchFamily="34" charset="0"/>
              </a:rPr>
              <a:t>     e.g. effective bystander intervention training</a:t>
            </a:r>
          </a:p>
          <a:p>
            <a:r>
              <a:rPr lang="en-US" dirty="0">
                <a:solidFill>
                  <a:schemeClr val="bg1"/>
                </a:solidFill>
                <a:latin typeface="Calibri" panose="020F0502020204030204" pitchFamily="34" charset="0"/>
                <a:cs typeface="Calibri" panose="020F0502020204030204" pitchFamily="34" charset="0"/>
              </a:rPr>
              <a:t>More effective accountability </a:t>
            </a:r>
          </a:p>
          <a:p>
            <a:r>
              <a:rPr lang="en-US" sz="2000" dirty="0">
                <a:solidFill>
                  <a:prstClr val="white"/>
                </a:solidFill>
                <a:latin typeface="Calibri" panose="020F0502020204030204" pitchFamily="34" charset="0"/>
                <a:cs typeface="Calibri" panose="020F0502020204030204" pitchFamily="34" charset="0"/>
              </a:rPr>
              <a:t>e.g. Rules of </a:t>
            </a:r>
            <a:r>
              <a:rPr lang="en-US" sz="2000">
                <a:solidFill>
                  <a:prstClr val="white"/>
                </a:solidFill>
                <a:latin typeface="Calibri" panose="020F0502020204030204" pitchFamily="34" charset="0"/>
                <a:cs typeface="Calibri" panose="020F0502020204030204" pitchFamily="34" charset="0"/>
              </a:rPr>
              <a:t>Professional Conduct</a:t>
            </a:r>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Increased transparency</a:t>
            </a:r>
          </a:p>
          <a:p>
            <a:pPr marL="0" indent="0">
              <a:buNone/>
            </a:pPr>
            <a:endParaRPr lang="en-US"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ABB61F-5CB4-4CF5-8F07-D71C304F7B82}"/>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23633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p:txBody>
          <a:bodyPr>
            <a:normAutofit/>
          </a:bodyPr>
          <a:lstStyle/>
          <a:p>
            <a:r>
              <a:rPr lang="en-US" sz="3200" b="1" dirty="0">
                <a:solidFill>
                  <a:schemeClr val="bg1"/>
                </a:solidFill>
                <a:latin typeface="Arial Black" panose="020B0604020202020204" pitchFamily="34" charset="0"/>
                <a:cs typeface="Arial Black" panose="020B0604020202020204" pitchFamily="34" charset="0"/>
              </a:rPr>
              <a:t>Recommendations</a:t>
            </a:r>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1117600" y="1825625"/>
            <a:ext cx="5588001" cy="4351338"/>
          </a:xfrm>
        </p:spPr>
        <p:txBody>
          <a:bodyPr>
            <a:normAutofit/>
          </a:bodyPr>
          <a:lstStyle/>
          <a:p>
            <a:r>
              <a:rPr lang="en-US" dirty="0">
                <a:solidFill>
                  <a:schemeClr val="bg1"/>
                </a:solidFill>
                <a:latin typeface="Calibri" panose="020F0502020204030204" pitchFamily="34" charset="0"/>
                <a:cs typeface="Calibri" panose="020F0502020204030204" pitchFamily="34" charset="0"/>
              </a:rPr>
              <a:t>Support work on this issue at an early age</a:t>
            </a:r>
          </a:p>
          <a:p>
            <a:r>
              <a:rPr lang="en-US" dirty="0">
                <a:solidFill>
                  <a:schemeClr val="bg1"/>
                </a:solidFill>
                <a:latin typeface="Calibri" panose="020F0502020204030204" pitchFamily="34" charset="0"/>
                <a:cs typeface="Calibri" panose="020F0502020204030204" pitchFamily="34" charset="0"/>
              </a:rPr>
              <a:t>More options for independent investigations and reporting systems </a:t>
            </a:r>
            <a:endParaRPr lang="en-US" sz="2000" dirty="0">
              <a:solidFill>
                <a:schemeClr val="bg1"/>
              </a:solidFill>
              <a:latin typeface="Calibri" panose="020F0502020204030204" pitchFamily="34" charset="0"/>
              <a:cs typeface="Calibri" panose="020F0502020204030204" pitchFamily="34" charset="0"/>
            </a:endParaRPr>
          </a:p>
          <a:p>
            <a:pPr lvl="1"/>
            <a:r>
              <a:rPr lang="en-US" sz="1600" dirty="0">
                <a:solidFill>
                  <a:schemeClr val="bg1"/>
                </a:solidFill>
                <a:latin typeface="Calibri" panose="020F0502020204030204" pitchFamily="34" charset="0"/>
                <a:cs typeface="Calibri" panose="020F0502020204030204" pitchFamily="34" charset="0"/>
              </a:rPr>
              <a:t>e.g. Rules of Professional Conduct</a:t>
            </a:r>
          </a:p>
          <a:p>
            <a:pPr lvl="1"/>
            <a:r>
              <a:rPr lang="en-US" sz="1600">
                <a:solidFill>
                  <a:schemeClr val="bg1"/>
                </a:solidFill>
                <a:latin typeface="Calibri" panose="020F0502020204030204" pitchFamily="34" charset="0"/>
                <a:cs typeface="Calibri" panose="020F0502020204030204" pitchFamily="34" charset="0"/>
              </a:rPr>
              <a:t>e.g. Ombuds </a:t>
            </a:r>
            <a:r>
              <a:rPr lang="en-US" sz="1600" dirty="0">
                <a:solidFill>
                  <a:schemeClr val="bg1"/>
                </a:solidFill>
                <a:latin typeface="Calibri" panose="020F0502020204030204" pitchFamily="34" charset="0"/>
                <a:cs typeface="Calibri" panose="020F0502020204030204" pitchFamily="34" charset="0"/>
              </a:rPr>
              <a:t>Reporting Systems</a:t>
            </a:r>
          </a:p>
          <a:p>
            <a:r>
              <a:rPr lang="en-US" dirty="0">
                <a:solidFill>
                  <a:schemeClr val="bg1"/>
                </a:solidFill>
                <a:latin typeface="Calibri" panose="020F0502020204030204" pitchFamily="34" charset="0"/>
                <a:cs typeface="Calibri" panose="020F0502020204030204" pitchFamily="34" charset="0"/>
              </a:rPr>
              <a:t>Seek better understanding through frank and nuanced conversations</a:t>
            </a:r>
          </a:p>
          <a:p>
            <a:r>
              <a:rPr lang="en-US" dirty="0">
                <a:solidFill>
                  <a:schemeClr val="bg1"/>
                </a:solidFill>
                <a:latin typeface="Calibri" panose="020F0502020204030204" pitchFamily="34" charset="0"/>
                <a:cs typeface="Calibri" panose="020F0502020204030204" pitchFamily="34" charset="0"/>
              </a:rPr>
              <a:t>Motivate active male allies</a:t>
            </a:r>
          </a:p>
          <a:p>
            <a:pPr marL="0" indent="0">
              <a:buNone/>
            </a:pPr>
            <a:endParaRPr lang="en-US" dirty="0">
              <a:solidFill>
                <a:schemeClr val="bg1"/>
              </a:solidFill>
              <a:latin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cs typeface="Calibri" panose="020F0502020204030204" pitchFamily="34" charset="0"/>
            </a:endParaRPr>
          </a:p>
          <a:p>
            <a:pPr marL="0" indent="0">
              <a:buNone/>
            </a:pPr>
            <a:endParaRPr lang="en-US" dirty="0">
              <a:solidFill>
                <a:schemeClr val="bg1"/>
              </a:solidFill>
              <a:latin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603A414D-8DC8-4913-8305-B431606F7E48}"/>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363241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p:txBody>
          <a:bodyPr>
            <a:normAutofit fontScale="90000"/>
          </a:bodyPr>
          <a:lstStyle/>
          <a:p>
            <a:pPr algn="ctr"/>
            <a:r>
              <a:rPr lang="en-US" sz="3200" b="1" dirty="0">
                <a:solidFill>
                  <a:schemeClr val="bg1"/>
                </a:solidFill>
                <a:latin typeface="Arial Black" panose="020B0604020202020204" pitchFamily="34" charset="0"/>
                <a:cs typeface="Arial Black" panose="020B0604020202020204" pitchFamily="34" charset="0"/>
              </a:rPr>
              <a:t>  WLG Initiative on Sexual Harassment</a:t>
            </a:r>
            <a:br>
              <a:rPr lang="en-US" sz="3200" b="1" dirty="0">
                <a:solidFill>
                  <a:schemeClr val="bg1"/>
                </a:solidFill>
                <a:latin typeface="Arial Black" panose="020B0604020202020204" pitchFamily="34" charset="0"/>
                <a:cs typeface="Arial Black" panose="020B0604020202020204" pitchFamily="34" charset="0"/>
              </a:rPr>
            </a:br>
            <a:r>
              <a:rPr lang="en-US" sz="3200" b="1" dirty="0">
                <a:solidFill>
                  <a:schemeClr val="bg1"/>
                </a:solidFill>
                <a:latin typeface="Arial Black" panose="020B0604020202020204" pitchFamily="34" charset="0"/>
                <a:cs typeface="Arial Black" panose="020B0604020202020204" pitchFamily="34" charset="0"/>
              </a:rPr>
              <a:t> </a:t>
            </a:r>
            <a:r>
              <a:rPr lang="en-US" sz="3200" b="1" dirty="0">
                <a:latin typeface="Arial Black" panose="020B0604020202020204" pitchFamily="34" charset="0"/>
                <a:cs typeface="Arial Black" panose="020B0604020202020204" pitchFamily="34" charset="0"/>
              </a:rPr>
              <a:t>“</a:t>
            </a:r>
            <a:r>
              <a:rPr lang="en-US" sz="3200" b="1" i="1" dirty="0">
                <a:latin typeface="Arial Black" panose="020B0604020202020204" pitchFamily="34" charset="0"/>
                <a:cs typeface="Arial Black" panose="020B0604020202020204" pitchFamily="34" charset="0"/>
              </a:rPr>
              <a:t>Conversations With Men</a:t>
            </a:r>
            <a:r>
              <a:rPr lang="en-US" sz="3200" b="1" dirty="0">
                <a:latin typeface="Arial Black" panose="020B0604020202020204" pitchFamily="34" charset="0"/>
                <a:cs typeface="Arial Black" panose="020B0604020202020204" pitchFamily="34" charset="0"/>
              </a:rPr>
              <a:t>”</a:t>
            </a:r>
          </a:p>
        </p:txBody>
      </p:sp>
      <p:sp>
        <p:nvSpPr>
          <p:cNvPr id="3" name="Text Placeholder 2">
            <a:extLst>
              <a:ext uri="{FF2B5EF4-FFF2-40B4-BE49-F238E27FC236}">
                <a16:creationId xmlns:a16="http://schemas.microsoft.com/office/drawing/2014/main" id="{6BD06614-9162-F1B9-F07E-694489BF4DC9}"/>
              </a:ext>
            </a:extLst>
          </p:cNvPr>
          <p:cNvSpPr>
            <a:spLocks noGrp="1"/>
          </p:cNvSpPr>
          <p:nvPr>
            <p:ph type="body" idx="1"/>
          </p:nvPr>
        </p:nvSpPr>
        <p:spPr>
          <a:xfrm>
            <a:off x="264439" y="1718511"/>
            <a:ext cx="7886700" cy="4351338"/>
          </a:xfrm>
        </p:spPr>
        <p:txBody>
          <a:bodyPr/>
          <a:lstStyle/>
          <a:p>
            <a:endParaRPr lang="en-US" dirty="0"/>
          </a:p>
        </p:txBody>
      </p:sp>
      <p:sp>
        <p:nvSpPr>
          <p:cNvPr id="4" name="Footer Placeholder 3">
            <a:extLst>
              <a:ext uri="{FF2B5EF4-FFF2-40B4-BE49-F238E27FC236}">
                <a16:creationId xmlns:a16="http://schemas.microsoft.com/office/drawing/2014/main" id="{127B153C-CC45-4AFA-8099-AD4BF6C40279}"/>
              </a:ext>
            </a:extLst>
          </p:cNvPr>
          <p:cNvSpPr>
            <a:spLocks noGrp="1"/>
          </p:cNvSpPr>
          <p:nvPr>
            <p:ph type="ft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pic>
        <p:nvPicPr>
          <p:cNvPr id="6" name="Online Media 5" title="Equality Can't Wait">
            <a:hlinkClick r:id="" action="ppaction://media"/>
            <a:extLst>
              <a:ext uri="{FF2B5EF4-FFF2-40B4-BE49-F238E27FC236}">
                <a16:creationId xmlns:a16="http://schemas.microsoft.com/office/drawing/2014/main" id="{D79A254F-849D-0A86-49B0-BFCCDBB7380C}"/>
              </a:ext>
            </a:extLst>
          </p:cNvPr>
          <p:cNvPicPr>
            <a:picLocks noRot="1" noChangeAspect="1"/>
          </p:cNvPicPr>
          <p:nvPr>
            <a:videoFile r:link="rId1"/>
          </p:nvPr>
        </p:nvPicPr>
        <p:blipFill>
          <a:blip r:embed="rId4"/>
          <a:stretch>
            <a:fillRect/>
          </a:stretch>
        </p:blipFill>
        <p:spPr>
          <a:xfrm>
            <a:off x="264439" y="1718511"/>
            <a:ext cx="7391724" cy="4291764"/>
          </a:xfrm>
          <a:prstGeom prst="rect">
            <a:avLst/>
          </a:prstGeom>
        </p:spPr>
      </p:pic>
    </p:spTree>
    <p:extLst>
      <p:ext uri="{BB962C8B-B14F-4D97-AF65-F5344CB8AC3E}">
        <p14:creationId xmlns:p14="http://schemas.microsoft.com/office/powerpoint/2010/main" val="34131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24FD3800-1F7B-4B9A-9AE7-D1D23D429934">
            <a:extLst>
              <a:ext uri="{FF2B5EF4-FFF2-40B4-BE49-F238E27FC236}">
                <a16:creationId xmlns:a16="http://schemas.microsoft.com/office/drawing/2014/main" id="{A3198DB5-4F6B-4A01-8A8B-58A99BB0E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741" y="4987772"/>
            <a:ext cx="1818638" cy="187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46AF9F6-70FE-433F-9B92-B8C701BF1738}"/>
              </a:ext>
            </a:extLst>
          </p:cNvPr>
          <p:cNvSpPr txBox="1"/>
          <p:nvPr/>
        </p:nvSpPr>
        <p:spPr>
          <a:xfrm>
            <a:off x="1661160" y="239012"/>
            <a:ext cx="6568440" cy="200054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Conversations With Men™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Measures of Promise </a:t>
            </a:r>
            <a:b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b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Box 4">
            <a:extLst>
              <a:ext uri="{FF2B5EF4-FFF2-40B4-BE49-F238E27FC236}">
                <a16:creationId xmlns:a16="http://schemas.microsoft.com/office/drawing/2014/main" id="{5F6B58E1-B63E-418D-8289-AEF24DECA81A}"/>
              </a:ext>
            </a:extLst>
          </p:cNvPr>
          <p:cNvSpPr txBox="1"/>
          <p:nvPr/>
        </p:nvSpPr>
        <p:spPr>
          <a:xfrm>
            <a:off x="807868" y="1995130"/>
            <a:ext cx="7208668" cy="38472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v"/>
              <a:tabLst/>
              <a:defRPr/>
            </a:pPr>
            <a:endParaRPr kumimoji="0" lang="en-US"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Professionally facilitated small group frank discussions</a:t>
            </a:r>
          </a:p>
          <a:p>
            <a:pPr marL="4572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Goals: develop deeper understanding, active male allies</a:t>
            </a:r>
          </a:p>
          <a:p>
            <a:pPr marL="457200" marR="0" lvl="0" indent="-457200" algn="l" defTabSz="4572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en-US"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Spontaneous request for more monthly meetings; meeting for over</a:t>
            </a:r>
            <a:r>
              <a:rPr kumimoji="0" lang="en-US" sz="2800" b="0" i="0" u="none" strike="noStrike" kern="1200" cap="none" spc="0" normalizeH="0" noProof="0" dirty="0">
                <a:ln>
                  <a:noFill/>
                </a:ln>
                <a:solidFill>
                  <a:srgbClr val="7030A0"/>
                </a:solidFill>
                <a:effectLst/>
                <a:uLnTx/>
                <a:uFillTx/>
                <a:latin typeface="Calibri" panose="020F0502020204030204" pitchFamily="34" charset="0"/>
                <a:ea typeface="+mn-ea"/>
                <a:cs typeface="Calibri" panose="020F0502020204030204" pitchFamily="34" charset="0"/>
              </a:rPr>
              <a:t> two </a:t>
            </a:r>
            <a:r>
              <a:rPr kumimoji="0" lang="en-US"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years so far!</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888267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629A-9094-B24C-8871-D9678626D6C0}"/>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ADDITIONAL </a:t>
            </a:r>
            <a:r>
              <a:rPr lang="en-US" sz="3600" b="1" dirty="0">
                <a:latin typeface="Arial Black" panose="020B0604020202020204" pitchFamily="34" charset="0"/>
                <a:cs typeface="Arial Black" panose="020B0604020202020204" pitchFamily="34" charset="0"/>
              </a:rPr>
              <a:t>RESOURSES</a:t>
            </a:r>
            <a:r>
              <a:rPr lang="en-US" dirty="0"/>
              <a:t> </a:t>
            </a:r>
          </a:p>
        </p:txBody>
      </p:sp>
      <p:sp>
        <p:nvSpPr>
          <p:cNvPr id="9" name="TextBox 8">
            <a:extLst>
              <a:ext uri="{FF2B5EF4-FFF2-40B4-BE49-F238E27FC236}">
                <a16:creationId xmlns:a16="http://schemas.microsoft.com/office/drawing/2014/main" id="{94B20C4C-789F-8D42-981A-091FC56605C3}"/>
              </a:ext>
            </a:extLst>
          </p:cNvPr>
          <p:cNvSpPr txBox="1"/>
          <p:nvPr/>
        </p:nvSpPr>
        <p:spPr>
          <a:xfrm>
            <a:off x="1858434" y="5063065"/>
            <a:ext cx="3966633" cy="461665"/>
          </a:xfrm>
          <a:prstGeom prst="rect">
            <a:avLst/>
          </a:prstGeom>
          <a:noFill/>
        </p:spPr>
        <p:txBody>
          <a:bodyPr wrap="square" rtlCol="0">
            <a:spAutoFit/>
          </a:bodyPr>
          <a:lstStyle/>
          <a:p>
            <a:endParaRPr lang="en-US" sz="2400" b="1" dirty="0">
              <a:solidFill>
                <a:srgbClr val="3C36A0"/>
              </a:solidFill>
              <a:latin typeface="Calibri" panose="020F0502020204030204" pitchFamily="34" charset="0"/>
              <a:cs typeface="Calibri" panose="020F0502020204030204" pitchFamily="34" charset="0"/>
            </a:endParaRPr>
          </a:p>
        </p:txBody>
      </p:sp>
      <p:sp>
        <p:nvSpPr>
          <p:cNvPr id="3" name="Footer Placeholder 2">
            <a:extLst>
              <a:ext uri="{FF2B5EF4-FFF2-40B4-BE49-F238E27FC236}">
                <a16:creationId xmlns:a16="http://schemas.microsoft.com/office/drawing/2014/main" id="{3120071A-44A6-4DE2-A086-0B6935113DCD}"/>
              </a:ext>
            </a:extLst>
          </p:cNvPr>
          <p:cNvSpPr>
            <a:spLocks noGrp="1"/>
          </p:cNvSpPr>
          <p:nvPr>
            <p:ph type="ftr" sz="quarter" idx="11"/>
          </p:nvPr>
        </p:nvSpPr>
        <p:spPr/>
        <p:txBody>
          <a:bodyPr/>
          <a:lstStyle/>
          <a:p>
            <a:r>
              <a:rPr lang="en-US"/>
              <a:t>(c) Women Lawyers On Guard</a:t>
            </a:r>
          </a:p>
        </p:txBody>
      </p:sp>
      <p:sp>
        <p:nvSpPr>
          <p:cNvPr id="11" name="TextBox 10">
            <a:extLst>
              <a:ext uri="{FF2B5EF4-FFF2-40B4-BE49-F238E27FC236}">
                <a16:creationId xmlns:a16="http://schemas.microsoft.com/office/drawing/2014/main" id="{879F7AC9-474A-18C5-0C7D-F367C17FCDF4}"/>
              </a:ext>
            </a:extLst>
          </p:cNvPr>
          <p:cNvSpPr txBox="1"/>
          <p:nvPr/>
        </p:nvSpPr>
        <p:spPr>
          <a:xfrm>
            <a:off x="309965" y="1890793"/>
            <a:ext cx="7260957" cy="4713983"/>
          </a:xfrm>
          <a:prstGeom prst="rect">
            <a:avLst/>
          </a:prstGeom>
          <a:noFill/>
        </p:spPr>
        <p:txBody>
          <a:bodyPr wrap="square">
            <a:spAutoFit/>
          </a:bodyPr>
          <a:lstStyle/>
          <a:p>
            <a:pPr marL="0" marR="0">
              <a:lnSpc>
                <a:spcPct val="107000"/>
              </a:lnSpc>
              <a:spcBef>
                <a:spcPts val="0"/>
              </a:spcBef>
              <a:spcAft>
                <a:spcPts val="80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Sexual Harassment in the Legal Profession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Women Lawyers On Guard Inc.,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Still Broken: Sexual Harassment and Misconduct in the Legal Profession, A National Study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2020,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https://womenlawyersonguard.org/still-broken/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Lauren Stiller Rikleen, Massachusetts Bar Association,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Survey of Workplace Conduct and Behaviors in Law Firms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2018,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https://wbawbf.org/sites/WBAR-PR1/files/WBA%20Survey%20of%20Workplace%20Conduct%20and%20Behaviors%20in%20Law%20Firms%20FINAL.pdf</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Kieran Pender, International Bar Association, </a:t>
            </a:r>
            <a:r>
              <a:rPr lang="en-US" sz="1200"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Us Too? Bullying and Sexual Harassment in the Legal Profession</a:t>
            </a:r>
            <a:r>
              <a:rPr lang="en-US"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2019</a:t>
            </a:r>
            <a:r>
              <a:rPr lang="en-US" sz="12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Courier New" panose="02070309020205020404" pitchFamily="49" charset="0"/>
              <a:buChar char="o"/>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Commission on Women in the Profession,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Zero Tolerance: Best Practices for Combating Sex-Based Harassment in the Legal Profession, </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American Bar Association,</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 </a:t>
            </a:r>
          </a:p>
          <a:p>
            <a:pPr marL="342900" marR="0" lvl="0" indent="-342900">
              <a:lnSpc>
                <a:spcPct val="107000"/>
              </a:lnSpc>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Sexual Harassment in General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Chai R. Feldblum and Victoria 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Lipnic</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U.S. Equal Employment Opportunity Commission</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Select Task Force on the Study of Harassment in the Workplace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June 2016,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https://www.eeoc.gov/select-task-force-study-harassment-workplace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The Purple Campaign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https://www.purplecampaign.org/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(corporate engagement, legislation and lobbying). </a:t>
            </a:r>
          </a:p>
          <a:p>
            <a:pPr marL="342900" marR="0" lvl="0" indent="-342900">
              <a:lnSpc>
                <a:spcPct val="107000"/>
              </a:lnSpc>
              <a:spcBef>
                <a:spcPts val="0"/>
              </a:spcBef>
              <a:spcAft>
                <a:spcPts val="0"/>
              </a:spcAft>
              <a:buFont typeface="Courier New" panose="02070309020205020404" pitchFamily="49" charset="0"/>
              <a:buChar char="o"/>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(Continued next slide)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07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9FEB1-1731-D745-B2D6-171972151FCD}"/>
              </a:ext>
            </a:extLst>
          </p:cNvPr>
          <p:cNvSpPr>
            <a:spLocks noGrp="1"/>
          </p:cNvSpPr>
          <p:nvPr>
            <p:ph idx="1"/>
          </p:nvPr>
        </p:nvSpPr>
        <p:spPr>
          <a:xfrm>
            <a:off x="306917" y="301625"/>
            <a:ext cx="5331883" cy="3677708"/>
          </a:xfrm>
        </p:spPr>
        <p:txBody>
          <a:bodyPr>
            <a:normAutofit/>
          </a:bodyPr>
          <a:lstStyle/>
          <a:p>
            <a:pPr marL="0" indent="0">
              <a:buNone/>
            </a:pPr>
            <a:r>
              <a:rPr lang="en-US" i="1" dirty="0">
                <a:solidFill>
                  <a:schemeClr val="bg1"/>
                </a:solidFill>
                <a:latin typeface="Calibri" panose="020F0502020204030204" pitchFamily="34" charset="0"/>
                <a:cs typeface="Calibri" panose="020F0502020204030204" pitchFamily="34" charset="0"/>
              </a:rPr>
              <a:t>“Ultimately, this is all about power and respect (or lack thereof) in the workplace…[T]he powerful still protect each other…there is still enormous pressure not to challenge the powerful. I believe that we still have a long way to go in terms of changing mindsets in the legal profession.”</a:t>
            </a:r>
          </a:p>
        </p:txBody>
      </p:sp>
      <p:sp>
        <p:nvSpPr>
          <p:cNvPr id="4" name="TextBox 3">
            <a:extLst>
              <a:ext uri="{FF2B5EF4-FFF2-40B4-BE49-F238E27FC236}">
                <a16:creationId xmlns:a16="http://schemas.microsoft.com/office/drawing/2014/main" id="{429235B6-D430-B142-B7A3-46839FF2503D}"/>
              </a:ext>
            </a:extLst>
          </p:cNvPr>
          <p:cNvSpPr txBox="1"/>
          <p:nvPr/>
        </p:nvSpPr>
        <p:spPr>
          <a:xfrm>
            <a:off x="2692401" y="4351866"/>
            <a:ext cx="4419600" cy="1384995"/>
          </a:xfrm>
          <a:prstGeom prst="rect">
            <a:avLst/>
          </a:prstGeom>
          <a:noFill/>
        </p:spPr>
        <p:txBody>
          <a:bodyPr wrap="square" rtlCol="0">
            <a:spAutoFit/>
          </a:bodyPr>
          <a:lstStyle/>
          <a:p>
            <a:r>
              <a:rPr lang="en-US" sz="2800" i="1" dirty="0">
                <a:solidFill>
                  <a:schemeClr val="bg1"/>
                </a:solidFill>
                <a:latin typeface="Calibri" panose="020F0502020204030204" pitchFamily="34" charset="0"/>
                <a:cs typeface="Calibri" panose="020F0502020204030204" pitchFamily="34" charset="0"/>
              </a:rPr>
              <a:t>“I never regret saying something. I always regret NOT saying something. </a:t>
            </a:r>
          </a:p>
        </p:txBody>
      </p:sp>
      <p:sp>
        <p:nvSpPr>
          <p:cNvPr id="2" name="Footer Placeholder 1">
            <a:extLst>
              <a:ext uri="{FF2B5EF4-FFF2-40B4-BE49-F238E27FC236}">
                <a16:creationId xmlns:a16="http://schemas.microsoft.com/office/drawing/2014/main" id="{97DD0CDF-887A-42F8-806D-9E28BD072C65}"/>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202716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629A-9094-B24C-8871-D9678626D6C0}"/>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TAKE</a:t>
            </a:r>
            <a:r>
              <a:rPr lang="en-US" dirty="0"/>
              <a:t> </a:t>
            </a:r>
            <a:r>
              <a:rPr lang="en-US" sz="3600" b="1" dirty="0">
                <a:latin typeface="Arial Black" panose="020B0604020202020204" pitchFamily="34" charset="0"/>
                <a:cs typeface="Arial Black" panose="020B0604020202020204" pitchFamily="34" charset="0"/>
              </a:rPr>
              <a:t>ACTION</a:t>
            </a:r>
            <a:r>
              <a:rPr lang="en-US" dirty="0"/>
              <a:t> </a:t>
            </a:r>
          </a:p>
        </p:txBody>
      </p:sp>
      <p:sp>
        <p:nvSpPr>
          <p:cNvPr id="6" name="TextBox 5">
            <a:extLst>
              <a:ext uri="{FF2B5EF4-FFF2-40B4-BE49-F238E27FC236}">
                <a16:creationId xmlns:a16="http://schemas.microsoft.com/office/drawing/2014/main" id="{B3736748-0501-754D-9A6C-1013DD230846}"/>
              </a:ext>
            </a:extLst>
          </p:cNvPr>
          <p:cNvSpPr txBox="1"/>
          <p:nvPr/>
        </p:nvSpPr>
        <p:spPr>
          <a:xfrm>
            <a:off x="1174750" y="5063064"/>
            <a:ext cx="6794987" cy="1200329"/>
          </a:xfrm>
          <a:prstGeom prst="rect">
            <a:avLst/>
          </a:prstGeom>
          <a:noFill/>
        </p:spPr>
        <p:txBody>
          <a:bodyPr wrap="square" rtlCol="0">
            <a:spAutoFit/>
          </a:bodyPr>
          <a:lstStyle/>
          <a:p>
            <a:r>
              <a:rPr lang="en-US" sz="2400" b="1" dirty="0">
                <a:solidFill>
                  <a:srgbClr val="3C36A0"/>
                </a:solidFill>
                <a:latin typeface="Calibri" panose="020F0502020204030204" pitchFamily="34" charset="0"/>
                <a:cs typeface="Calibri" panose="020F0502020204030204" pitchFamily="34" charset="0"/>
              </a:rPr>
              <a:t>JOIN US </a:t>
            </a:r>
            <a:r>
              <a:rPr lang="en-US" sz="2400" i="1" dirty="0">
                <a:hlinkClick r:id="rId4"/>
              </a:rPr>
              <a:t>www.womenlawyersonguard.org/join/</a:t>
            </a:r>
            <a:r>
              <a:rPr lang="en-US" sz="2400" i="1" dirty="0"/>
              <a:t> </a:t>
            </a:r>
          </a:p>
          <a:p>
            <a:r>
              <a:rPr lang="en-US" sz="2400" b="1" dirty="0">
                <a:solidFill>
                  <a:srgbClr val="3C36A0"/>
                </a:solidFill>
              </a:rPr>
              <a:t>CONTACT US</a:t>
            </a:r>
            <a:r>
              <a:rPr lang="en-US" sz="2400" i="1" dirty="0"/>
              <a:t>: </a:t>
            </a:r>
            <a:r>
              <a:rPr lang="en-US" sz="2400" i="1" dirty="0">
                <a:hlinkClick r:id="rId5"/>
              </a:rPr>
              <a:t>camron@womenlawyersonguard.org</a:t>
            </a:r>
            <a:endParaRPr lang="en-US" sz="2400" i="1" dirty="0"/>
          </a:p>
          <a:p>
            <a:endParaRPr lang="en-US" sz="2400" i="1" dirty="0"/>
          </a:p>
        </p:txBody>
      </p:sp>
      <p:sp>
        <p:nvSpPr>
          <p:cNvPr id="7" name="TextBox 6">
            <a:extLst>
              <a:ext uri="{FF2B5EF4-FFF2-40B4-BE49-F238E27FC236}">
                <a16:creationId xmlns:a16="http://schemas.microsoft.com/office/drawing/2014/main" id="{FD88D09F-9AA9-D644-B336-6F778D557A5E}"/>
              </a:ext>
            </a:extLst>
          </p:cNvPr>
          <p:cNvSpPr txBox="1"/>
          <p:nvPr/>
        </p:nvSpPr>
        <p:spPr>
          <a:xfrm>
            <a:off x="1174750" y="3400446"/>
            <a:ext cx="6969626" cy="1200329"/>
          </a:xfrm>
          <a:prstGeom prst="rect">
            <a:avLst/>
          </a:prstGeom>
          <a:noFill/>
        </p:spPr>
        <p:txBody>
          <a:bodyPr wrap="square" rtlCol="0">
            <a:spAutoFit/>
          </a:bodyPr>
          <a:lstStyle/>
          <a:p>
            <a:r>
              <a:rPr lang="en-US" sz="2400" b="1" dirty="0">
                <a:solidFill>
                  <a:srgbClr val="3C36A0"/>
                </a:solidFill>
                <a:latin typeface="Calibri" panose="020F0502020204030204" pitchFamily="34" charset="0"/>
                <a:cs typeface="Calibri" panose="020F0502020204030204" pitchFamily="34" charset="0"/>
              </a:rPr>
              <a:t>SUPPORT SCALING of WLG’s </a:t>
            </a:r>
            <a:r>
              <a:rPr lang="en-US" sz="2400" dirty="0"/>
              <a:t>Conversations with Men </a:t>
            </a:r>
          </a:p>
          <a:p>
            <a:r>
              <a:rPr lang="en-US" sz="2400" i="1" dirty="0">
                <a:hlinkClick r:id="rId6"/>
              </a:rPr>
              <a:t>www.womenlawyersonguard.org/donate/</a:t>
            </a:r>
            <a:endParaRPr lang="en-US" sz="2400" i="1" dirty="0"/>
          </a:p>
          <a:p>
            <a:r>
              <a:rPr lang="en-US" sz="2400" i="1" dirty="0"/>
              <a:t> </a:t>
            </a:r>
          </a:p>
        </p:txBody>
      </p:sp>
      <p:sp>
        <p:nvSpPr>
          <p:cNvPr id="8" name="TextBox 7">
            <a:extLst>
              <a:ext uri="{FF2B5EF4-FFF2-40B4-BE49-F238E27FC236}">
                <a16:creationId xmlns:a16="http://schemas.microsoft.com/office/drawing/2014/main" id="{84503100-B1F8-F046-9D13-A1B6056A0B18}"/>
              </a:ext>
            </a:extLst>
          </p:cNvPr>
          <p:cNvSpPr txBox="1"/>
          <p:nvPr/>
        </p:nvSpPr>
        <p:spPr>
          <a:xfrm>
            <a:off x="1174750" y="1829188"/>
            <a:ext cx="7886700" cy="1200329"/>
          </a:xfrm>
          <a:prstGeom prst="rect">
            <a:avLst/>
          </a:prstGeom>
          <a:noFill/>
        </p:spPr>
        <p:txBody>
          <a:bodyPr wrap="square" rtlCol="0">
            <a:spAutoFit/>
          </a:bodyPr>
          <a:lstStyle/>
          <a:p>
            <a:r>
              <a:rPr lang="en-US" sz="2400" b="1" dirty="0">
                <a:solidFill>
                  <a:srgbClr val="3C36A0"/>
                </a:solidFill>
                <a:latin typeface="Calibri" panose="020F0502020204030204" pitchFamily="34" charset="0"/>
                <a:cs typeface="Calibri" panose="020F0502020204030204" pitchFamily="34" charset="0"/>
              </a:rPr>
              <a:t>SHARE</a:t>
            </a:r>
            <a:r>
              <a:rPr lang="en-US" sz="2400" dirty="0"/>
              <a:t> both reports widely</a:t>
            </a:r>
          </a:p>
          <a:p>
            <a:r>
              <a:rPr lang="en-US" sz="2400" i="1" dirty="0">
                <a:hlinkClick r:id="rId7"/>
              </a:rPr>
              <a:t>www.womenlawyersonguard.org/still-broken/</a:t>
            </a:r>
            <a:endParaRPr lang="en-US" sz="2400" i="1" dirty="0"/>
          </a:p>
          <a:p>
            <a:r>
              <a:rPr lang="en-US" sz="2400" i="1" dirty="0">
                <a:hlinkClick r:id="rId8"/>
              </a:rPr>
              <a:t>www.womenlawyersonguard.org/conversationswithmen/</a:t>
            </a:r>
            <a:r>
              <a:rPr lang="en-US" sz="2400" i="1" dirty="0"/>
              <a:t> </a:t>
            </a:r>
          </a:p>
        </p:txBody>
      </p:sp>
      <p:sp>
        <p:nvSpPr>
          <p:cNvPr id="9" name="TextBox 8">
            <a:extLst>
              <a:ext uri="{FF2B5EF4-FFF2-40B4-BE49-F238E27FC236}">
                <a16:creationId xmlns:a16="http://schemas.microsoft.com/office/drawing/2014/main" id="{94B20C4C-789F-8D42-981A-091FC56605C3}"/>
              </a:ext>
            </a:extLst>
          </p:cNvPr>
          <p:cNvSpPr txBox="1"/>
          <p:nvPr/>
        </p:nvSpPr>
        <p:spPr>
          <a:xfrm>
            <a:off x="1858434" y="5063065"/>
            <a:ext cx="3966633" cy="461665"/>
          </a:xfrm>
          <a:prstGeom prst="rect">
            <a:avLst/>
          </a:prstGeom>
          <a:noFill/>
        </p:spPr>
        <p:txBody>
          <a:bodyPr wrap="square" rtlCol="0">
            <a:spAutoFit/>
          </a:bodyPr>
          <a:lstStyle/>
          <a:p>
            <a:endParaRPr lang="en-US" sz="2400" b="1" dirty="0">
              <a:solidFill>
                <a:srgbClr val="3C36A0"/>
              </a:solidFill>
              <a:latin typeface="Calibri" panose="020F0502020204030204" pitchFamily="34" charset="0"/>
              <a:cs typeface="Calibri" panose="020F0502020204030204" pitchFamily="34" charset="0"/>
            </a:endParaRPr>
          </a:p>
        </p:txBody>
      </p:sp>
      <p:pic>
        <p:nvPicPr>
          <p:cNvPr id="18" name="Picture 17" descr="A picture containing ball, table, room&#10;&#10;Description automatically generated">
            <a:extLst>
              <a:ext uri="{FF2B5EF4-FFF2-40B4-BE49-F238E27FC236}">
                <a16:creationId xmlns:a16="http://schemas.microsoft.com/office/drawing/2014/main" id="{51426B14-EE33-0341-9034-E56B04E4982A}"/>
              </a:ext>
            </a:extLst>
          </p:cNvPr>
          <p:cNvPicPr>
            <a:picLocks noChangeAspect="1"/>
          </p:cNvPicPr>
          <p:nvPr/>
        </p:nvPicPr>
        <p:blipFill>
          <a:blip r:embed="rId9"/>
          <a:stretch>
            <a:fillRect/>
          </a:stretch>
        </p:blipFill>
        <p:spPr>
          <a:xfrm>
            <a:off x="205155" y="3429000"/>
            <a:ext cx="800100" cy="731520"/>
          </a:xfrm>
          <a:prstGeom prst="rect">
            <a:avLst/>
          </a:prstGeom>
        </p:spPr>
      </p:pic>
      <p:pic>
        <p:nvPicPr>
          <p:cNvPr id="20" name="Picture 19" descr="A close up of a sign&#10;&#10;Description automatically generated">
            <a:extLst>
              <a:ext uri="{FF2B5EF4-FFF2-40B4-BE49-F238E27FC236}">
                <a16:creationId xmlns:a16="http://schemas.microsoft.com/office/drawing/2014/main" id="{5F4012D4-7DF1-D943-8294-50A36EB9ECFB}"/>
              </a:ext>
            </a:extLst>
          </p:cNvPr>
          <p:cNvPicPr>
            <a:picLocks noChangeAspect="1"/>
          </p:cNvPicPr>
          <p:nvPr/>
        </p:nvPicPr>
        <p:blipFill>
          <a:blip r:embed="rId10"/>
          <a:stretch>
            <a:fillRect/>
          </a:stretch>
        </p:blipFill>
        <p:spPr>
          <a:xfrm>
            <a:off x="261150" y="1933434"/>
            <a:ext cx="800100" cy="660400"/>
          </a:xfrm>
          <a:prstGeom prst="rect">
            <a:avLst/>
          </a:prstGeom>
        </p:spPr>
      </p:pic>
      <p:pic>
        <p:nvPicPr>
          <p:cNvPr id="24" name="Picture 23" descr="A picture containing table&#10;&#10;Description automatically generated">
            <a:extLst>
              <a:ext uri="{FF2B5EF4-FFF2-40B4-BE49-F238E27FC236}">
                <a16:creationId xmlns:a16="http://schemas.microsoft.com/office/drawing/2014/main" id="{911BC81F-EA09-6446-8AF9-899955BB395B}"/>
              </a:ext>
            </a:extLst>
          </p:cNvPr>
          <p:cNvPicPr>
            <a:picLocks noChangeAspect="1"/>
          </p:cNvPicPr>
          <p:nvPr/>
        </p:nvPicPr>
        <p:blipFill>
          <a:blip r:embed="rId11"/>
          <a:stretch>
            <a:fillRect/>
          </a:stretch>
        </p:blipFill>
        <p:spPr>
          <a:xfrm>
            <a:off x="184150" y="4918733"/>
            <a:ext cx="821105" cy="645154"/>
          </a:xfrm>
          <a:prstGeom prst="rect">
            <a:avLst/>
          </a:prstGeom>
        </p:spPr>
      </p:pic>
      <p:sp>
        <p:nvSpPr>
          <p:cNvPr id="3" name="Footer Placeholder 2">
            <a:extLst>
              <a:ext uri="{FF2B5EF4-FFF2-40B4-BE49-F238E27FC236}">
                <a16:creationId xmlns:a16="http://schemas.microsoft.com/office/drawing/2014/main" id="{3120071A-44A6-4DE2-A086-0B6935113DCD}"/>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356778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p:txBody>
          <a:bodyPr>
            <a:normAutofit/>
          </a:bodyPr>
          <a:lstStyle/>
          <a:p>
            <a:r>
              <a:rPr kumimoji="0" lang="en-US" sz="4400" b="1" i="1" u="none" strike="noStrike" kern="1200" cap="none" spc="0" normalizeH="0" baseline="0" noProof="0" dirty="0">
                <a:ln>
                  <a:noFill/>
                </a:ln>
                <a:solidFill>
                  <a:srgbClr val="3C36A0"/>
                </a:solidFill>
                <a:effectLst/>
                <a:uLnTx/>
                <a:uFillTx/>
                <a:latin typeface="Arial Black" panose="020B0604020202020204" pitchFamily="34" charset="0"/>
                <a:ea typeface="+mj-ea"/>
                <a:cs typeface="Calibri" panose="020F0502020204030204" pitchFamily="34" charset="0"/>
              </a:rPr>
              <a:t>Today’s Discussion</a:t>
            </a:r>
            <a:endParaRPr lang="en-US" sz="3200" dirty="0"/>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p:txBody>
          <a:bodyPr>
            <a:normAutofit/>
          </a:bodyPr>
          <a:lstStyle/>
          <a:p>
            <a:pPr lvl="0"/>
            <a:r>
              <a:rPr lang="en-US" sz="3200" dirty="0">
                <a:solidFill>
                  <a:prstClr val="black"/>
                </a:solidFill>
                <a:latin typeface="Calibri" panose="020F0502020204030204" pitchFamily="34" charset="0"/>
                <a:cs typeface="Calibri" panose="020F0502020204030204" pitchFamily="34" charset="0"/>
              </a:rPr>
              <a:t>Corrine and Cory</a:t>
            </a:r>
          </a:p>
          <a:p>
            <a:pPr lvl="1"/>
            <a:r>
              <a:rPr lang="en-US" sz="2800" i="1" dirty="0">
                <a:solidFill>
                  <a:prstClr val="black"/>
                </a:solidFill>
                <a:latin typeface="Calibri" panose="020F0502020204030204" pitchFamily="34" charset="0"/>
                <a:cs typeface="Calibri" panose="020F0502020204030204" pitchFamily="34" charset="0"/>
              </a:rPr>
              <a:t>Still Broken </a:t>
            </a:r>
            <a:r>
              <a:rPr lang="en-US" sz="2800" dirty="0">
                <a:solidFill>
                  <a:prstClr val="black"/>
                </a:solidFill>
                <a:latin typeface="Calibri" panose="020F0502020204030204" pitchFamily="34" charset="0"/>
                <a:cs typeface="Calibri" panose="020F0502020204030204" pitchFamily="34" charset="0"/>
              </a:rPr>
              <a:t>Survey Findings </a:t>
            </a:r>
          </a:p>
          <a:p>
            <a:pPr lvl="1"/>
            <a:r>
              <a:rPr lang="en-US" sz="2800" dirty="0">
                <a:solidFill>
                  <a:prstClr val="black"/>
                </a:solidFill>
                <a:latin typeface="Calibri" panose="020F0502020204030204" pitchFamily="34" charset="0"/>
                <a:cs typeface="Calibri" panose="020F0502020204030204" pitchFamily="34" charset="0"/>
              </a:rPr>
              <a:t>Give Voice to Respondents</a:t>
            </a:r>
          </a:p>
          <a:p>
            <a:pPr lvl="1"/>
            <a:r>
              <a:rPr lang="en-US" sz="2800" dirty="0">
                <a:solidFill>
                  <a:prstClr val="black"/>
                </a:solidFill>
                <a:latin typeface="Calibri" panose="020F0502020204030204" pitchFamily="34" charset="0"/>
                <a:cs typeface="Calibri" panose="020F0502020204030204" pitchFamily="34" charset="0"/>
              </a:rPr>
              <a:t>Recommendations to Address Sexual Harassment</a:t>
            </a:r>
          </a:p>
          <a:p>
            <a:pPr lvl="1"/>
            <a:r>
              <a:rPr lang="en-US" sz="2800" dirty="0">
                <a:solidFill>
                  <a:prstClr val="black"/>
                </a:solidFill>
                <a:latin typeface="Calibri" panose="020F0502020204030204" pitchFamily="34" charset="0"/>
                <a:cs typeface="Calibri" panose="020F0502020204030204" pitchFamily="34" charset="0"/>
              </a:rPr>
              <a:t>“Conversations With Men” Initiative- “Active Male Allies”</a:t>
            </a:r>
          </a:p>
          <a:p>
            <a:pPr lvl="1"/>
            <a:r>
              <a:rPr lang="en-US" sz="2800" dirty="0">
                <a:solidFill>
                  <a:prstClr val="black"/>
                </a:solidFill>
                <a:latin typeface="Calibri" panose="020F0502020204030204" pitchFamily="34" charset="0"/>
                <a:cs typeface="Calibri" panose="020F0502020204030204" pitchFamily="34" charset="0"/>
              </a:rPr>
              <a:t>Take Action!</a:t>
            </a:r>
          </a:p>
        </p:txBody>
      </p:sp>
      <p:sp>
        <p:nvSpPr>
          <p:cNvPr id="4" name="Footer Placeholder 3">
            <a:extLst>
              <a:ext uri="{FF2B5EF4-FFF2-40B4-BE49-F238E27FC236}">
                <a16:creationId xmlns:a16="http://schemas.microsoft.com/office/drawing/2014/main" id="{B00B2552-F28D-4B77-B82A-D9843E59BC0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423818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DF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F96CEFC-6593-4B54-8AC5-66A37FF9F70F}"/>
              </a:ext>
            </a:extLst>
          </p:cNvPr>
          <p:cNvSpPr>
            <a:spLocks noGrp="1"/>
          </p:cNvSpPr>
          <p:nvPr>
            <p:ph type="ftr" sz="quarter" idx="11"/>
          </p:nvPr>
        </p:nvSpPr>
        <p:spPr/>
        <p:txBody>
          <a:bodyPr/>
          <a:lstStyle/>
          <a:p>
            <a:r>
              <a:rPr lang="en-US" dirty="0"/>
              <a:t>(c) Women Lawyers On Guard</a:t>
            </a:r>
          </a:p>
        </p:txBody>
      </p:sp>
      <p:sp>
        <p:nvSpPr>
          <p:cNvPr id="2" name="Title 1">
            <a:extLst>
              <a:ext uri="{FF2B5EF4-FFF2-40B4-BE49-F238E27FC236}">
                <a16:creationId xmlns:a16="http://schemas.microsoft.com/office/drawing/2014/main" id="{832733C7-65F7-EA4E-8588-D9B19BEE6902}"/>
              </a:ext>
            </a:extLst>
          </p:cNvPr>
          <p:cNvSpPr>
            <a:spLocks noGrp="1"/>
          </p:cNvSpPr>
          <p:nvPr>
            <p:ph type="title" idx="4294967295"/>
          </p:nvPr>
        </p:nvSpPr>
        <p:spPr>
          <a:xfrm>
            <a:off x="0" y="365126"/>
            <a:ext cx="7886700" cy="957648"/>
          </a:xfrm>
        </p:spPr>
        <p:txBody>
          <a:bodyPr>
            <a:normAutofit fontScale="90000"/>
          </a:bodyPr>
          <a:lstStyle/>
          <a:p>
            <a:pPr algn="ctr"/>
            <a:r>
              <a:rPr lang="en-US" sz="3200" b="1" dirty="0">
                <a:solidFill>
                  <a:srgbClr val="3C36A0"/>
                </a:solidFill>
                <a:latin typeface="Arial Black" panose="020B0604020202020204" pitchFamily="34" charset="0"/>
              </a:rPr>
              <a:t>	</a:t>
            </a:r>
            <a:br>
              <a:rPr lang="en-US" sz="3200" b="1" dirty="0">
                <a:solidFill>
                  <a:srgbClr val="3C36A0"/>
                </a:solidFill>
                <a:latin typeface="Arial Black" panose="020B0604020202020204" pitchFamily="34" charset="0"/>
              </a:rPr>
            </a:br>
            <a:br>
              <a:rPr lang="en-US" sz="3200" b="1" dirty="0">
                <a:solidFill>
                  <a:srgbClr val="3C36A0"/>
                </a:solidFill>
                <a:latin typeface="Arial Black" panose="020B0604020202020204" pitchFamily="34" charset="0"/>
              </a:rPr>
            </a:br>
            <a:r>
              <a:rPr lang="en-US" sz="3200" b="1" dirty="0">
                <a:solidFill>
                  <a:srgbClr val="3C36A0"/>
                </a:solidFill>
                <a:latin typeface="Arial Black" panose="020B0604020202020204" pitchFamily="34" charset="0"/>
              </a:rPr>
              <a:t>	Sexual Harassment</a:t>
            </a:r>
            <a:br>
              <a:rPr lang="en-US" sz="3200" b="1" dirty="0">
                <a:solidFill>
                  <a:srgbClr val="3C36A0"/>
                </a:solidFill>
                <a:latin typeface="Arial Black" panose="020B0604020202020204" pitchFamily="34" charset="0"/>
              </a:rPr>
            </a:br>
            <a:r>
              <a:rPr lang="en-US" sz="3200" b="1" dirty="0">
                <a:solidFill>
                  <a:srgbClr val="3C36A0"/>
                </a:solidFill>
                <a:latin typeface="Arial Black" panose="020B0604020202020204" pitchFamily="34" charset="0"/>
              </a:rPr>
              <a:t>	</a:t>
            </a:r>
            <a:r>
              <a:rPr lang="en-US" sz="2700" i="1" dirty="0">
                <a:latin typeface="Arial" panose="020B0604020202020204" pitchFamily="34" charset="0"/>
                <a:cs typeface="Arial" panose="020B0604020202020204" pitchFamily="34" charset="0"/>
              </a:rPr>
              <a:t>Why Do We Need a Rule of Professional Conduct?</a:t>
            </a:r>
            <a:br>
              <a:rPr lang="en-US" sz="1800" dirty="0"/>
            </a:br>
            <a:endParaRPr lang="en-US" sz="3200" dirty="0"/>
          </a:p>
        </p:txBody>
      </p:sp>
      <p:sp>
        <p:nvSpPr>
          <p:cNvPr id="7" name="TextBox 6">
            <a:extLst>
              <a:ext uri="{FF2B5EF4-FFF2-40B4-BE49-F238E27FC236}">
                <a16:creationId xmlns:a16="http://schemas.microsoft.com/office/drawing/2014/main" id="{5069824E-E822-4352-935B-A72805781CD1}"/>
              </a:ext>
            </a:extLst>
          </p:cNvPr>
          <p:cNvSpPr txBox="1"/>
          <p:nvPr/>
        </p:nvSpPr>
        <p:spPr>
          <a:xfrm>
            <a:off x="772357" y="1795127"/>
            <a:ext cx="7682514" cy="4924425"/>
          </a:xfrm>
          <a:prstGeom prst="rect">
            <a:avLst/>
          </a:prstGeom>
          <a:noFill/>
        </p:spPr>
        <p:txBody>
          <a:bodyPr wrap="square">
            <a:spAutoFit/>
          </a:bodyPr>
          <a:lstStyle/>
          <a:p>
            <a:pPr marL="342900" indent="-342900">
              <a:buFont typeface="Arial" panose="020B0604020202020204" pitchFamily="34" charset="0"/>
              <a:buChar char="•"/>
            </a:pPr>
            <a:r>
              <a:rPr lang="en-US" sz="2000" u="sng" dirty="0"/>
              <a:t>The Practice of Law is a Self-Governing Profession</a:t>
            </a:r>
            <a:r>
              <a:rPr lang="en-US" sz="2000" dirty="0"/>
              <a:t>: Lawyers counsel others about appropriate, ethical and legal behavior, including the drafting and application of sexual harassment and discrimination policies. How can the profession tolerate the same harassing behavior from lawyers?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Other “society-based” ills (like stealing and fraud) are addressed in the disciplinary rules. </a:t>
            </a:r>
            <a:r>
              <a:rPr lang="en-US" sz="2000" i="1" dirty="0"/>
              <a:t>See, e.g. </a:t>
            </a:r>
            <a:r>
              <a:rPr lang="en-US" sz="2000" dirty="0"/>
              <a:t>Model Rules of Professional Conduct 8.4(b) and 8.4 (c).</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Sexual harassment of lawyers and discrimination against lawyers, by lawyers, is prejudicial to the administration of justice and the representation of clients. </a:t>
            </a:r>
            <a:r>
              <a:rPr lang="en-US" sz="2000" i="1" dirty="0"/>
              <a:t>See, </a:t>
            </a:r>
            <a:r>
              <a:rPr lang="en-US" sz="2000" dirty="0"/>
              <a:t>Model Rule 8.4 (d).</a:t>
            </a:r>
          </a:p>
          <a:p>
            <a:endParaRPr lang="en-US" dirty="0"/>
          </a:p>
          <a:p>
            <a:endParaRPr lang="en-US" sz="1800" dirty="0"/>
          </a:p>
          <a:p>
            <a:endParaRPr lang="en-US" dirty="0"/>
          </a:p>
        </p:txBody>
      </p:sp>
    </p:spTree>
    <p:extLst>
      <p:ext uri="{BB962C8B-B14F-4D97-AF65-F5344CB8AC3E}">
        <p14:creationId xmlns:p14="http://schemas.microsoft.com/office/powerpoint/2010/main" val="24605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DF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F96CEFC-6593-4B54-8AC5-66A37FF9F70F}"/>
              </a:ext>
            </a:extLst>
          </p:cNvPr>
          <p:cNvSpPr>
            <a:spLocks noGrp="1"/>
          </p:cNvSpPr>
          <p:nvPr>
            <p:ph type="ftr" sz="quarter" idx="11"/>
          </p:nvPr>
        </p:nvSpPr>
        <p:spPr/>
        <p:txBody>
          <a:bodyPr/>
          <a:lstStyle/>
          <a:p>
            <a:r>
              <a:rPr lang="en-US" dirty="0"/>
              <a:t>(c) Women Lawyers On Guard</a:t>
            </a:r>
          </a:p>
        </p:txBody>
      </p:sp>
      <p:sp>
        <p:nvSpPr>
          <p:cNvPr id="2" name="Title 1">
            <a:extLst>
              <a:ext uri="{FF2B5EF4-FFF2-40B4-BE49-F238E27FC236}">
                <a16:creationId xmlns:a16="http://schemas.microsoft.com/office/drawing/2014/main" id="{832733C7-65F7-EA4E-8588-D9B19BEE6902}"/>
              </a:ext>
            </a:extLst>
          </p:cNvPr>
          <p:cNvSpPr>
            <a:spLocks noGrp="1"/>
          </p:cNvSpPr>
          <p:nvPr>
            <p:ph type="title" idx="4294967295"/>
          </p:nvPr>
        </p:nvSpPr>
        <p:spPr>
          <a:xfrm>
            <a:off x="0" y="166370"/>
            <a:ext cx="7886700" cy="957648"/>
          </a:xfrm>
        </p:spPr>
        <p:txBody>
          <a:bodyPr>
            <a:normAutofit fontScale="90000"/>
          </a:bodyPr>
          <a:lstStyle/>
          <a:p>
            <a:pPr algn="ctr"/>
            <a:r>
              <a:rPr lang="en-US" sz="3200" b="1" dirty="0">
                <a:solidFill>
                  <a:srgbClr val="3C36A0"/>
                </a:solidFill>
                <a:latin typeface="Arial Black" panose="020B0604020202020204" pitchFamily="34" charset="0"/>
              </a:rPr>
              <a:t>	</a:t>
            </a:r>
            <a:br>
              <a:rPr lang="en-US" sz="3200" b="1" dirty="0">
                <a:solidFill>
                  <a:srgbClr val="3C36A0"/>
                </a:solidFill>
                <a:latin typeface="Arial Black" panose="020B0604020202020204" pitchFamily="34" charset="0"/>
              </a:rPr>
            </a:br>
            <a:br>
              <a:rPr lang="en-US" sz="3200" b="1" dirty="0">
                <a:solidFill>
                  <a:srgbClr val="3C36A0"/>
                </a:solidFill>
                <a:latin typeface="Arial Black" panose="020B0604020202020204" pitchFamily="34" charset="0"/>
              </a:rPr>
            </a:br>
            <a:br>
              <a:rPr lang="en-US" sz="3200" b="1" dirty="0">
                <a:solidFill>
                  <a:srgbClr val="3C36A0"/>
                </a:solidFill>
                <a:latin typeface="Arial Black" panose="020B0604020202020204" pitchFamily="34" charset="0"/>
              </a:rPr>
            </a:br>
            <a:br>
              <a:rPr lang="en-US" sz="3200" b="1" dirty="0">
                <a:solidFill>
                  <a:srgbClr val="3C36A0"/>
                </a:solidFill>
                <a:latin typeface="Arial Black" panose="020B0604020202020204" pitchFamily="34" charset="0"/>
              </a:rPr>
            </a:br>
            <a:r>
              <a:rPr lang="en-US" sz="3200" b="1" dirty="0">
                <a:solidFill>
                  <a:srgbClr val="3C36A0"/>
                </a:solidFill>
                <a:latin typeface="Arial Black" panose="020B0604020202020204" pitchFamily="34" charset="0"/>
              </a:rPr>
              <a:t>	Sexual Harassment</a:t>
            </a:r>
            <a:br>
              <a:rPr lang="en-US" sz="3200" b="1" dirty="0">
                <a:solidFill>
                  <a:srgbClr val="3C36A0"/>
                </a:solidFill>
                <a:latin typeface="Arial Black" panose="020B0604020202020204" pitchFamily="34" charset="0"/>
              </a:rPr>
            </a:br>
            <a:r>
              <a:rPr lang="en-US" sz="3200" b="1" dirty="0">
                <a:solidFill>
                  <a:srgbClr val="3C36A0"/>
                </a:solidFill>
                <a:latin typeface="Arial Black" panose="020B0604020202020204" pitchFamily="34" charset="0"/>
              </a:rPr>
              <a:t>	</a:t>
            </a:r>
            <a:r>
              <a:rPr lang="en-US" sz="2700" i="1" dirty="0">
                <a:latin typeface="Arial" panose="020B0604020202020204" pitchFamily="34" charset="0"/>
                <a:cs typeface="Arial" panose="020B0604020202020204" pitchFamily="34" charset="0"/>
              </a:rPr>
              <a:t>Why Utilize State Rules of Professional</a:t>
            </a:r>
            <a:br>
              <a:rPr lang="en-US" sz="2700" i="1" dirty="0">
                <a:latin typeface="Arial" panose="020B0604020202020204" pitchFamily="34" charset="0"/>
                <a:cs typeface="Arial" panose="020B0604020202020204" pitchFamily="34" charset="0"/>
              </a:rPr>
            </a:br>
            <a:r>
              <a:rPr lang="en-US" sz="2700" i="1" dirty="0">
                <a:latin typeface="Arial" panose="020B0604020202020204" pitchFamily="34" charset="0"/>
                <a:cs typeface="Arial" panose="020B0604020202020204" pitchFamily="34" charset="0"/>
              </a:rPr>
              <a:t>Conduct?</a:t>
            </a:r>
            <a:br>
              <a:rPr lang="en-US" sz="1800" dirty="0"/>
            </a:br>
            <a:endParaRPr lang="en-US" sz="3200" dirty="0"/>
          </a:p>
        </p:txBody>
      </p:sp>
      <p:sp>
        <p:nvSpPr>
          <p:cNvPr id="7" name="TextBox 6">
            <a:extLst>
              <a:ext uri="{FF2B5EF4-FFF2-40B4-BE49-F238E27FC236}">
                <a16:creationId xmlns:a16="http://schemas.microsoft.com/office/drawing/2014/main" id="{5069824E-E822-4352-935B-A72805781CD1}"/>
              </a:ext>
            </a:extLst>
          </p:cNvPr>
          <p:cNvSpPr txBox="1"/>
          <p:nvPr/>
        </p:nvSpPr>
        <p:spPr>
          <a:xfrm>
            <a:off x="568171" y="1744442"/>
            <a:ext cx="8007658" cy="6740307"/>
          </a:xfrm>
          <a:prstGeom prst="rect">
            <a:avLst/>
          </a:prstGeom>
          <a:noFill/>
        </p:spPr>
        <p:txBody>
          <a:bodyPr wrap="square">
            <a:spAutoFit/>
          </a:bodyPr>
          <a:lstStyle/>
          <a:p>
            <a:pPr marL="285750" indent="-285750">
              <a:buFont typeface="Arial" panose="020B0604020202020204" pitchFamily="34" charset="0"/>
              <a:buChar char="•"/>
            </a:pPr>
            <a:r>
              <a:rPr lang="en-US" sz="2400" dirty="0"/>
              <a:t>A primary purpose of the Rules of Professional Conduct is to </a:t>
            </a:r>
            <a:r>
              <a:rPr lang="en-US" sz="2400" i="1" dirty="0"/>
              <a:t>deter</a:t>
            </a:r>
            <a:r>
              <a:rPr lang="en-US" sz="2400" dirty="0"/>
              <a:t> misconduct.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There are many real-world barriers and negative consequences to reporting sexual harassment; the Model Rule provides an alternate reporting mechanism.</a:t>
            </a:r>
          </a:p>
          <a:p>
            <a:r>
              <a:rPr lang="en-US" sz="2400" dirty="0"/>
              <a:t> </a:t>
            </a:r>
          </a:p>
          <a:p>
            <a:pPr marL="285750" indent="-285750">
              <a:buFont typeface="Arial" panose="020B0604020202020204" pitchFamily="34" charset="0"/>
              <a:buChar char="•"/>
            </a:pPr>
            <a:r>
              <a:rPr lang="en-US" sz="2400" dirty="0"/>
              <a:t>Sometimes no remedy is available within employment/partnership setting.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Mandatory arbitration clauses can be a barrier to reporting and addressing sexual harassment.</a:t>
            </a:r>
          </a:p>
          <a:p>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18159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EDF0"/>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09B556-AEA3-C9F0-C7D4-E2FED90F95AC}"/>
              </a:ext>
            </a:extLst>
          </p:cNvPr>
          <p:cNvSpPr>
            <a:spLocks noGrp="1"/>
          </p:cNvSpPr>
          <p:nvPr>
            <p:ph type="ftr" sz="quarter" idx="11"/>
          </p:nvPr>
        </p:nvSpPr>
        <p:spPr/>
        <p:txBody>
          <a:bodyPr/>
          <a:lstStyle/>
          <a:p>
            <a:r>
              <a:rPr lang="en-US"/>
              <a:t>(c) Women Lawyers On Guard</a:t>
            </a:r>
          </a:p>
        </p:txBody>
      </p:sp>
      <p:sp>
        <p:nvSpPr>
          <p:cNvPr id="3" name="Title 1">
            <a:extLst>
              <a:ext uri="{FF2B5EF4-FFF2-40B4-BE49-F238E27FC236}">
                <a16:creationId xmlns:a16="http://schemas.microsoft.com/office/drawing/2014/main" id="{F7AF081B-0AB1-ABF4-ACBA-1E871AB128E8}"/>
              </a:ext>
            </a:extLst>
          </p:cNvPr>
          <p:cNvSpPr txBox="1">
            <a:spLocks/>
          </p:cNvSpPr>
          <p:nvPr/>
        </p:nvSpPr>
        <p:spPr>
          <a:xfrm>
            <a:off x="424543" y="757282"/>
            <a:ext cx="7886700" cy="9576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3C36A0"/>
                </a:solidFill>
                <a:latin typeface="Arial Black" panose="020B0604020202020204" pitchFamily="34" charset="0"/>
              </a:rPr>
              <a:t>Sexual Harassment</a:t>
            </a:r>
            <a:br>
              <a:rPr lang="en-US" sz="2400" b="1" dirty="0">
                <a:solidFill>
                  <a:srgbClr val="3C36A0"/>
                </a:solidFill>
                <a:latin typeface="Arial Black" panose="020B0604020202020204" pitchFamily="34" charset="0"/>
              </a:rPr>
            </a:br>
            <a:r>
              <a:rPr lang="en-US" sz="2400" i="1" dirty="0">
                <a:latin typeface="Arial" panose="020B0604020202020204" pitchFamily="34" charset="0"/>
                <a:cs typeface="Arial" panose="020B0604020202020204" pitchFamily="34" charset="0"/>
              </a:rPr>
              <a:t>Why Utilize State Rules of Professional</a:t>
            </a:r>
            <a:br>
              <a:rPr lang="en-US" sz="24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Conduct?</a:t>
            </a:r>
            <a:br>
              <a:rPr lang="en-US" sz="2400" dirty="0"/>
            </a:br>
            <a:endParaRPr lang="en-US" sz="2400" dirty="0"/>
          </a:p>
        </p:txBody>
      </p:sp>
      <p:sp>
        <p:nvSpPr>
          <p:cNvPr id="5" name="TextBox 4">
            <a:extLst>
              <a:ext uri="{FF2B5EF4-FFF2-40B4-BE49-F238E27FC236}">
                <a16:creationId xmlns:a16="http://schemas.microsoft.com/office/drawing/2014/main" id="{2AC490E6-D9CE-239D-0F9C-E32E6E43B4AA}"/>
              </a:ext>
            </a:extLst>
          </p:cNvPr>
          <p:cNvSpPr txBox="1"/>
          <p:nvPr/>
        </p:nvSpPr>
        <p:spPr>
          <a:xfrm>
            <a:off x="832757" y="1683757"/>
            <a:ext cx="7478486" cy="4893647"/>
          </a:xfrm>
          <a:prstGeom prst="rect">
            <a:avLst/>
          </a:prstGeom>
          <a:noFill/>
        </p:spPr>
        <p:txBody>
          <a:bodyPr wrap="square">
            <a:spAutoFit/>
          </a:bodyPr>
          <a:lstStyle/>
          <a:p>
            <a:pPr marL="285750" indent="-285750">
              <a:buFont typeface="Arial" panose="020B0604020202020204" pitchFamily="34" charset="0"/>
              <a:buChar char="•"/>
            </a:pPr>
            <a:r>
              <a:rPr lang="en-US" sz="2400" dirty="0"/>
              <a:t>Certain small-firm employees can’t bring a suit against their employer under Federal law.</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Situations such as sexual harassment by opposing counsel are difficult to address any other way.</a:t>
            </a:r>
          </a:p>
          <a:p>
            <a:endParaRPr lang="en-US" sz="2400" dirty="0"/>
          </a:p>
          <a:p>
            <a:pPr marL="285750" indent="-285750">
              <a:buFont typeface="Arial" panose="020B0604020202020204" pitchFamily="34" charset="0"/>
              <a:buChar char="•"/>
            </a:pPr>
            <a:r>
              <a:rPr lang="en-US" sz="2400" dirty="0"/>
              <a:t>This holds individuals responsible for their own behavior.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However, some attorney disciplinary systems may require “exhaustion” of other remedies first.  </a:t>
            </a:r>
            <a:r>
              <a:rPr lang="en-US" sz="2400" i="1" dirty="0"/>
              <a:t>E.g., </a:t>
            </a:r>
            <a:r>
              <a:rPr lang="en-US" sz="2400" dirty="0"/>
              <a:t>AK’s Rule 8.4(f); NJ’s Rule 8.4(g) with respect to employment  discrimination.  </a:t>
            </a:r>
            <a:r>
              <a:rPr lang="en-US" sz="2400" i="1" dirty="0"/>
              <a:t>See also</a:t>
            </a:r>
            <a:r>
              <a:rPr lang="en-US" sz="2400" dirty="0"/>
              <a:t>, MN Rule 8.4(h)(2). </a:t>
            </a:r>
          </a:p>
        </p:txBody>
      </p:sp>
    </p:spTree>
    <p:extLst>
      <p:ext uri="{BB962C8B-B14F-4D97-AF65-F5344CB8AC3E}">
        <p14:creationId xmlns:p14="http://schemas.microsoft.com/office/powerpoint/2010/main" val="13039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D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33C7-65F7-EA4E-8588-D9B19BEE6902}"/>
              </a:ext>
            </a:extLst>
          </p:cNvPr>
          <p:cNvSpPr>
            <a:spLocks noGrp="1"/>
          </p:cNvSpPr>
          <p:nvPr>
            <p:ph type="title"/>
          </p:nvPr>
        </p:nvSpPr>
        <p:spPr/>
        <p:txBody>
          <a:bodyPr>
            <a:normAutofit fontScale="90000"/>
          </a:bodyPr>
          <a:lstStyle/>
          <a:p>
            <a:pPr algn="ctr"/>
            <a:r>
              <a:rPr lang="en-US" sz="3200" b="1" dirty="0">
                <a:solidFill>
                  <a:srgbClr val="3C36A0"/>
                </a:solidFill>
                <a:latin typeface="Arial Black" panose="020B0604020202020204" pitchFamily="34" charset="0"/>
              </a:rPr>
              <a:t>Utilizing Rules of Professional Conduct</a:t>
            </a:r>
            <a:br>
              <a:rPr lang="en-US" sz="3200" b="1" dirty="0">
                <a:solidFill>
                  <a:srgbClr val="3C36A0"/>
                </a:solidFill>
                <a:latin typeface="Arial Black" panose="020B0604020202020204" pitchFamily="34" charset="0"/>
              </a:rPr>
            </a:br>
            <a:endParaRPr lang="en-US" sz="3200" dirty="0"/>
          </a:p>
        </p:txBody>
      </p:sp>
      <p:sp>
        <p:nvSpPr>
          <p:cNvPr id="3" name="Content Placeholder 2">
            <a:extLst>
              <a:ext uri="{FF2B5EF4-FFF2-40B4-BE49-F238E27FC236}">
                <a16:creationId xmlns:a16="http://schemas.microsoft.com/office/drawing/2014/main" id="{2FBCA238-3C3B-0141-A7BC-4762D8D235BE}"/>
              </a:ext>
            </a:extLst>
          </p:cNvPr>
          <p:cNvSpPr>
            <a:spLocks noGrp="1"/>
          </p:cNvSpPr>
          <p:nvPr>
            <p:ph idx="1"/>
          </p:nvPr>
        </p:nvSpPr>
        <p:spPr>
          <a:xfrm>
            <a:off x="628650" y="1419680"/>
            <a:ext cx="7886700" cy="542018"/>
          </a:xfrm>
        </p:spPr>
        <p:txBody>
          <a:bodyPr>
            <a:normAutofit/>
          </a:bodyPr>
          <a:lstStyle/>
          <a:p>
            <a:pPr marL="0" indent="0" algn="ctr">
              <a:buNone/>
            </a:pPr>
            <a:r>
              <a:rPr lang="en-US" i="1" dirty="0">
                <a:latin typeface="Arial" panose="020B0604020202020204" pitchFamily="34" charset="0"/>
                <a:cs typeface="Arial" panose="020B0604020202020204" pitchFamily="34" charset="0"/>
              </a:rPr>
              <a:t>ABA Model Rule 8.4 (g)</a:t>
            </a:r>
            <a:endParaRPr lang="en-US" dirty="0"/>
          </a:p>
        </p:txBody>
      </p:sp>
      <p:sp>
        <p:nvSpPr>
          <p:cNvPr id="4" name="TextBox 3">
            <a:extLst>
              <a:ext uri="{FF2B5EF4-FFF2-40B4-BE49-F238E27FC236}">
                <a16:creationId xmlns:a16="http://schemas.microsoft.com/office/drawing/2014/main" id="{854746DB-2C31-8C49-9737-7B991D8D2F21}"/>
              </a:ext>
            </a:extLst>
          </p:cNvPr>
          <p:cNvSpPr txBox="1"/>
          <p:nvPr/>
        </p:nvSpPr>
        <p:spPr>
          <a:xfrm>
            <a:off x="628650" y="1890944"/>
            <a:ext cx="8356670" cy="4154984"/>
          </a:xfrm>
          <a:prstGeom prst="rect">
            <a:avLst/>
          </a:prstGeom>
          <a:noFill/>
        </p:spPr>
        <p:txBody>
          <a:bodyPr wrap="square" rtlCol="0">
            <a:spAutoFit/>
          </a:bodyPr>
          <a:lstStyle/>
          <a:p>
            <a:endParaRPr lang="en-US" sz="2400" dirty="0"/>
          </a:p>
          <a:p>
            <a:r>
              <a:rPr lang="en-US" sz="2400" dirty="0"/>
              <a:t>It is professional misconduct for a lawyer to: … (g) engage in conduct that the lawyer knows or reasonably should know is harassment or discrimination on the basis of race, sex, religion, national origin, ethnicity, disability, age, sexual orientation, gender identity, marital status or socioeconomic status in conduct related to the practice of law...  </a:t>
            </a:r>
          </a:p>
          <a:p>
            <a:endParaRPr lang="en-US" sz="2400" dirty="0"/>
          </a:p>
          <a:p>
            <a:r>
              <a:rPr lang="en-US" sz="2400" dirty="0"/>
              <a:t>[Comments: …Sexual harassment incudes unwelcome sexual advances, requests for sexual favors and other unwelcome verbal or physical conduct of a sexual nature…..]</a:t>
            </a:r>
          </a:p>
        </p:txBody>
      </p:sp>
      <p:sp>
        <p:nvSpPr>
          <p:cNvPr id="5" name="Footer Placeholder 4">
            <a:extLst>
              <a:ext uri="{FF2B5EF4-FFF2-40B4-BE49-F238E27FC236}">
                <a16:creationId xmlns:a16="http://schemas.microsoft.com/office/drawing/2014/main" id="{1F96CEFC-6593-4B54-8AC5-66A37FF9F70F}"/>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158190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D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33C7-65F7-EA4E-8588-D9B19BEE6902}"/>
              </a:ext>
            </a:extLst>
          </p:cNvPr>
          <p:cNvSpPr>
            <a:spLocks noGrp="1"/>
          </p:cNvSpPr>
          <p:nvPr>
            <p:ph type="title"/>
          </p:nvPr>
        </p:nvSpPr>
        <p:spPr/>
        <p:txBody>
          <a:bodyPr>
            <a:normAutofit/>
          </a:bodyPr>
          <a:lstStyle/>
          <a:p>
            <a:pPr algn="ctr"/>
            <a:r>
              <a:rPr lang="en-US" sz="3200" b="1" dirty="0">
                <a:solidFill>
                  <a:srgbClr val="3C36A0"/>
                </a:solidFill>
                <a:latin typeface="Arial Black" panose="020B0604020202020204" pitchFamily="34" charset="0"/>
              </a:rPr>
              <a:t>Rules of Professional Conduct </a:t>
            </a:r>
            <a:r>
              <a:rPr lang="en-US" sz="3200" b="1">
                <a:solidFill>
                  <a:srgbClr val="3C36A0"/>
                </a:solidFill>
                <a:latin typeface="Arial Black" panose="020B0604020202020204" pitchFamily="34" charset="0"/>
              </a:rPr>
              <a:t>and Comments</a:t>
            </a:r>
            <a:endParaRPr lang="en-US" sz="3200" dirty="0"/>
          </a:p>
        </p:txBody>
      </p:sp>
      <p:sp>
        <p:nvSpPr>
          <p:cNvPr id="3" name="Content Placeholder 2">
            <a:extLst>
              <a:ext uri="{FF2B5EF4-FFF2-40B4-BE49-F238E27FC236}">
                <a16:creationId xmlns:a16="http://schemas.microsoft.com/office/drawing/2014/main" id="{2FBCA238-3C3B-0141-A7BC-4762D8D235BE}"/>
              </a:ext>
            </a:extLst>
          </p:cNvPr>
          <p:cNvSpPr>
            <a:spLocks noGrp="1"/>
          </p:cNvSpPr>
          <p:nvPr>
            <p:ph idx="1"/>
          </p:nvPr>
        </p:nvSpPr>
        <p:spPr>
          <a:xfrm>
            <a:off x="628650" y="1593273"/>
            <a:ext cx="7886700" cy="526471"/>
          </a:xfrm>
        </p:spPr>
        <p:txBody>
          <a:bodyPr>
            <a:normAutofit/>
          </a:bodyPr>
          <a:lstStyle/>
          <a:p>
            <a:pPr marL="0" indent="0">
              <a:buNone/>
            </a:pPr>
            <a:r>
              <a:rPr lang="en-US" i="1" dirty="0">
                <a:latin typeface="Arial" panose="020B0604020202020204" pitchFamily="34" charset="0"/>
                <a:cs typeface="Arial" panose="020B0604020202020204" pitchFamily="34" charset="0"/>
              </a:rPr>
              <a:t>CHALLENGES to Utilizing Rule 8.4(g)</a:t>
            </a:r>
            <a:endParaRPr lang="en-US" dirty="0"/>
          </a:p>
        </p:txBody>
      </p:sp>
      <p:sp>
        <p:nvSpPr>
          <p:cNvPr id="4" name="TextBox 3">
            <a:extLst>
              <a:ext uri="{FF2B5EF4-FFF2-40B4-BE49-F238E27FC236}">
                <a16:creationId xmlns:a16="http://schemas.microsoft.com/office/drawing/2014/main" id="{854746DB-2C31-8C49-9737-7B991D8D2F21}"/>
              </a:ext>
            </a:extLst>
          </p:cNvPr>
          <p:cNvSpPr txBox="1"/>
          <p:nvPr/>
        </p:nvSpPr>
        <p:spPr>
          <a:xfrm>
            <a:off x="762000" y="2119744"/>
            <a:ext cx="8223320" cy="5386090"/>
          </a:xfrm>
          <a:prstGeom prst="rect">
            <a:avLst/>
          </a:prstGeom>
          <a:noFill/>
        </p:spPr>
        <p:txBody>
          <a:bodyPr wrap="square" rtlCol="0">
            <a:spAutoFit/>
          </a:bodyPr>
          <a:lstStyle/>
          <a:p>
            <a:pPr marL="800100" lvl="1" indent="-342900">
              <a:buFont typeface="Arial" panose="020B0604020202020204" pitchFamily="34" charset="0"/>
              <a:buChar char="•"/>
            </a:pPr>
            <a:r>
              <a:rPr lang="en-US" sz="2400" dirty="0"/>
              <a:t>State Supreme Courts and bar associations which have considered but not adopted MR 8.4(g) have been primarily concerned about its breadth, the protection it provides to LGBTQ+ persons, and the possibility of false complaints.  </a:t>
            </a:r>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r>
              <a:rPr lang="en-US" sz="2400" b="1" dirty="0"/>
              <a:t>In fact</a:t>
            </a:r>
            <a:r>
              <a:rPr lang="en-US" sz="2400" dirty="0"/>
              <a:t>, MR 8.4(g) is limited to conduct related to the practice of law, LGBTQ+ persons are a protected class in many instances. Also there is no evidence that false complaints are more common under this Rule than with any other possible Rule violations. </a:t>
            </a:r>
          </a:p>
          <a:p>
            <a:pPr marL="342900" indent="-342900">
              <a:buFont typeface="Arial" panose="020B0604020202020204" pitchFamily="34" charset="0"/>
              <a:buChar char="•"/>
            </a:pPr>
            <a:endParaRPr lang="en-US" sz="2000" dirty="0"/>
          </a:p>
          <a:p>
            <a:r>
              <a:rPr lang="en-US" sz="2000" dirty="0"/>
              <a:t>	     </a:t>
            </a:r>
          </a:p>
          <a:p>
            <a:endParaRPr lang="en-US" sz="2000" dirty="0"/>
          </a:p>
          <a:p>
            <a:pPr lvl="1"/>
            <a:r>
              <a:rPr lang="en-US" sz="2000" dirty="0"/>
              <a:t>	</a:t>
            </a:r>
          </a:p>
        </p:txBody>
      </p:sp>
      <p:sp>
        <p:nvSpPr>
          <p:cNvPr id="5" name="Footer Placeholder 4">
            <a:extLst>
              <a:ext uri="{FF2B5EF4-FFF2-40B4-BE49-F238E27FC236}">
                <a16:creationId xmlns:a16="http://schemas.microsoft.com/office/drawing/2014/main" id="{1F96CEFC-6593-4B54-8AC5-66A37FF9F70F}"/>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284112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EDF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F96CEFC-6593-4B54-8AC5-66A37FF9F70F}"/>
              </a:ext>
            </a:extLst>
          </p:cNvPr>
          <p:cNvSpPr>
            <a:spLocks noGrp="1"/>
          </p:cNvSpPr>
          <p:nvPr>
            <p:ph type="ftr" sz="quarter" idx="11"/>
          </p:nvPr>
        </p:nvSpPr>
        <p:spPr/>
        <p:txBody>
          <a:bodyPr/>
          <a:lstStyle/>
          <a:p>
            <a:r>
              <a:rPr lang="en-US" dirty="0"/>
              <a:t>(c) Women Lawyers On Guard</a:t>
            </a:r>
          </a:p>
        </p:txBody>
      </p:sp>
      <p:sp>
        <p:nvSpPr>
          <p:cNvPr id="2" name="Title 1">
            <a:extLst>
              <a:ext uri="{FF2B5EF4-FFF2-40B4-BE49-F238E27FC236}">
                <a16:creationId xmlns:a16="http://schemas.microsoft.com/office/drawing/2014/main" id="{832733C7-65F7-EA4E-8588-D9B19BEE6902}"/>
              </a:ext>
            </a:extLst>
          </p:cNvPr>
          <p:cNvSpPr>
            <a:spLocks noGrp="1"/>
          </p:cNvSpPr>
          <p:nvPr>
            <p:ph type="title" idx="4294967295"/>
          </p:nvPr>
        </p:nvSpPr>
        <p:spPr>
          <a:xfrm>
            <a:off x="628650" y="151742"/>
            <a:ext cx="7886700" cy="1219222"/>
          </a:xfrm>
        </p:spPr>
        <p:txBody>
          <a:bodyPr>
            <a:normAutofit fontScale="90000"/>
          </a:bodyPr>
          <a:lstStyle/>
          <a:p>
            <a:pPr algn="ctr"/>
            <a:r>
              <a:rPr lang="en-US" sz="3200" b="1" dirty="0">
                <a:solidFill>
                  <a:srgbClr val="3C36A0"/>
                </a:solidFill>
                <a:latin typeface="Arial Black" panose="020B0604020202020204" pitchFamily="34" charset="0"/>
              </a:rPr>
              <a:t>	</a:t>
            </a:r>
            <a:br>
              <a:rPr lang="en-US" sz="3200" b="1" dirty="0">
                <a:solidFill>
                  <a:srgbClr val="3C36A0"/>
                </a:solidFill>
                <a:latin typeface="Arial Black" panose="020B0604020202020204" pitchFamily="34" charset="0"/>
              </a:rPr>
            </a:br>
            <a:r>
              <a:rPr lang="en-US" sz="2700" b="1" dirty="0">
                <a:solidFill>
                  <a:srgbClr val="3C36A0"/>
                </a:solidFill>
                <a:latin typeface="Arial Black" panose="020B0604020202020204" pitchFamily="34" charset="0"/>
              </a:rPr>
              <a:t>Sexual Harassment</a:t>
            </a:r>
            <a:br>
              <a:rPr lang="en-US" sz="2700" b="1" dirty="0">
                <a:solidFill>
                  <a:srgbClr val="3C36A0"/>
                </a:solidFill>
                <a:latin typeface="Arial Black" panose="020B0604020202020204" pitchFamily="34" charset="0"/>
              </a:rPr>
            </a:br>
            <a:r>
              <a:rPr lang="en-US" sz="2700" b="1" kern="100" dirty="0">
                <a:effectLst/>
                <a:latin typeface="Arial" panose="020B0604020202020204" pitchFamily="34" charset="0"/>
                <a:ea typeface="Aptos" panose="020B0004020202020204" pitchFamily="34" charset="0"/>
                <a:cs typeface="Arial" panose="020B0604020202020204" pitchFamily="34" charset="0"/>
              </a:rPr>
              <a:t>Rule 8.4(g) is not the only Rule that may be implicated when a lawyer engages in sexual harassment.</a:t>
            </a:r>
            <a:br>
              <a:rPr lang="en-US" sz="2700" kern="100" dirty="0">
                <a:effectLst/>
                <a:latin typeface="Aptos" panose="020B0004020202020204" pitchFamily="34" charset="0"/>
                <a:ea typeface="Aptos" panose="020B0004020202020204" pitchFamily="34" charset="0"/>
                <a:cs typeface="Times New Roman" panose="02020603050405020304" pitchFamily="18" charset="0"/>
              </a:rPr>
            </a:br>
            <a:endParaRPr lang="en-US" sz="2700" dirty="0"/>
          </a:p>
        </p:txBody>
      </p:sp>
      <p:sp>
        <p:nvSpPr>
          <p:cNvPr id="7" name="TextBox 6">
            <a:extLst>
              <a:ext uri="{FF2B5EF4-FFF2-40B4-BE49-F238E27FC236}">
                <a16:creationId xmlns:a16="http://schemas.microsoft.com/office/drawing/2014/main" id="{5069824E-E822-4352-935B-A72805781CD1}"/>
              </a:ext>
            </a:extLst>
          </p:cNvPr>
          <p:cNvSpPr txBox="1"/>
          <p:nvPr/>
        </p:nvSpPr>
        <p:spPr>
          <a:xfrm>
            <a:off x="157298" y="1522438"/>
            <a:ext cx="8727621" cy="5324535"/>
          </a:xfrm>
          <a:prstGeom prst="rect">
            <a:avLst/>
          </a:prstGeom>
          <a:noFill/>
        </p:spPr>
        <p:txBody>
          <a:bodyPr wrap="square">
            <a:spAutoFit/>
          </a:bodyPr>
          <a:lstStyle/>
          <a:p>
            <a:r>
              <a:rPr lang="en-US" sz="2000" dirty="0"/>
              <a:t>Other Rules of Professional Conduct may be violated when an attorney engages in sexual harassment:</a:t>
            </a:r>
          </a:p>
          <a:p>
            <a:endParaRPr lang="en-US" sz="2000" dirty="0"/>
          </a:p>
          <a:p>
            <a:pPr marL="285750" lvl="0" indent="-285750">
              <a:buFont typeface="Arial" panose="020B0604020202020204" pitchFamily="34" charset="0"/>
              <a:buChar char="•"/>
            </a:pPr>
            <a:r>
              <a:rPr lang="en-US" sz="2000" b="1" dirty="0"/>
              <a:t>1.8(j) </a:t>
            </a:r>
            <a:r>
              <a:rPr lang="en-US" sz="2000" dirty="0"/>
              <a:t>– Prohibits sexual relations with a client beginning after the client-lawyer relationship has commenced.  </a:t>
            </a:r>
          </a:p>
          <a:p>
            <a:endParaRPr lang="en-US" sz="2000" dirty="0"/>
          </a:p>
          <a:p>
            <a:pPr marL="285750" lvl="0" indent="-285750">
              <a:buFont typeface="Arial" panose="020B0604020202020204" pitchFamily="34" charset="0"/>
              <a:buChar char="•"/>
            </a:pPr>
            <a:r>
              <a:rPr lang="en-US" sz="2000" b="1" dirty="0"/>
              <a:t>4.4(a)</a:t>
            </a:r>
            <a:r>
              <a:rPr lang="en-US" sz="2000" dirty="0"/>
              <a:t> – When representing a client, “ a lawyer </a:t>
            </a:r>
            <a:r>
              <a:rPr lang="en-US" sz="2000"/>
              <a:t>shall not use </a:t>
            </a:r>
            <a:r>
              <a:rPr lang="en-US" sz="2000" dirty="0"/>
              <a:t>means that have no substantial purpose other than to embarrass, delay or burden a </a:t>
            </a:r>
            <a:r>
              <a:rPr lang="en-US" sz="2000"/>
              <a:t>third person...” </a:t>
            </a:r>
            <a:r>
              <a:rPr lang="en-US" sz="2000" i="1" dirty="0"/>
              <a:t>E.g.,</a:t>
            </a:r>
            <a:r>
              <a:rPr lang="en-US" sz="2000" dirty="0"/>
              <a:t> ID’s Rule 4.4(a)(1); MA Rule 4.4(a).</a:t>
            </a:r>
          </a:p>
          <a:p>
            <a:endParaRPr lang="en-US" sz="2000" dirty="0"/>
          </a:p>
          <a:p>
            <a:pPr marL="285750" lvl="0" indent="-285750">
              <a:buFont typeface="Arial" panose="020B0604020202020204" pitchFamily="34" charset="0"/>
              <a:buChar char="•"/>
            </a:pPr>
            <a:r>
              <a:rPr lang="en-US" sz="2000" b="1" dirty="0"/>
              <a:t>8.4(b)</a:t>
            </a:r>
            <a:r>
              <a:rPr lang="en-US" sz="2000" dirty="0"/>
              <a:t> – It is professional misconduct to commit a criminal act that reflects adversely on the lawyer’s honesty, trustworthiness or fitness as a lawyer in other respects.</a:t>
            </a:r>
          </a:p>
          <a:p>
            <a:endParaRPr lang="en-US" sz="2000" dirty="0"/>
          </a:p>
          <a:p>
            <a:pPr marL="285750" lvl="0" indent="-285750">
              <a:buFont typeface="Arial" panose="020B0604020202020204" pitchFamily="34" charset="0"/>
              <a:buChar char="•"/>
            </a:pPr>
            <a:r>
              <a:rPr lang="en-US" sz="2000" b="1" dirty="0"/>
              <a:t>8.4(d) </a:t>
            </a:r>
            <a:r>
              <a:rPr lang="en-US" sz="2000" dirty="0"/>
              <a:t>– Prof. misconduct to engage in conduct that is prejudicial to the administration of justice.      </a:t>
            </a:r>
          </a:p>
          <a:p>
            <a:endParaRPr lang="en-US" sz="2000" dirty="0"/>
          </a:p>
        </p:txBody>
      </p:sp>
    </p:spTree>
    <p:extLst>
      <p:ext uri="{BB962C8B-B14F-4D97-AF65-F5344CB8AC3E}">
        <p14:creationId xmlns:p14="http://schemas.microsoft.com/office/powerpoint/2010/main" val="831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ED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33C7-65F7-EA4E-8588-D9B19BEE6902}"/>
              </a:ext>
            </a:extLst>
          </p:cNvPr>
          <p:cNvSpPr>
            <a:spLocks noGrp="1"/>
          </p:cNvSpPr>
          <p:nvPr>
            <p:ph type="title"/>
          </p:nvPr>
        </p:nvSpPr>
        <p:spPr>
          <a:xfrm>
            <a:off x="628650" y="338493"/>
            <a:ext cx="7886700" cy="1325563"/>
          </a:xfrm>
        </p:spPr>
        <p:txBody>
          <a:bodyPr>
            <a:normAutofit/>
          </a:bodyPr>
          <a:lstStyle/>
          <a:p>
            <a:pPr algn="ctr"/>
            <a:r>
              <a:rPr lang="en-US" sz="3200" b="1" dirty="0">
                <a:solidFill>
                  <a:srgbClr val="3C36A0"/>
                </a:solidFill>
                <a:latin typeface="Arial Black" panose="020B0604020202020204" pitchFamily="34" charset="0"/>
              </a:rPr>
              <a:t>Rules of Professional Conduct and Comments</a:t>
            </a:r>
            <a:endParaRPr lang="en-US" sz="3200" dirty="0"/>
          </a:p>
        </p:txBody>
      </p:sp>
      <p:sp>
        <p:nvSpPr>
          <p:cNvPr id="3" name="Content Placeholder 2">
            <a:extLst>
              <a:ext uri="{FF2B5EF4-FFF2-40B4-BE49-F238E27FC236}">
                <a16:creationId xmlns:a16="http://schemas.microsoft.com/office/drawing/2014/main" id="{2FBCA238-3C3B-0141-A7BC-4762D8D235BE}"/>
              </a:ext>
            </a:extLst>
          </p:cNvPr>
          <p:cNvSpPr>
            <a:spLocks noGrp="1"/>
          </p:cNvSpPr>
          <p:nvPr>
            <p:ph idx="1"/>
          </p:nvPr>
        </p:nvSpPr>
        <p:spPr>
          <a:xfrm>
            <a:off x="628650" y="1593273"/>
            <a:ext cx="7886700" cy="4763078"/>
          </a:xfrm>
        </p:spPr>
        <p:txBody>
          <a:bodyPr>
            <a:normAutofit fontScale="25000" lnSpcReduction="20000"/>
          </a:bodyPr>
          <a:lstStyle/>
          <a:p>
            <a:r>
              <a:rPr lang="en-US" sz="11200" dirty="0"/>
              <a:t>The most recent data from the ABA shows that at least 21 States have adopted language in their versions of Rule 8.4 prohibiting discrimination and/or harassment. </a:t>
            </a:r>
            <a:r>
              <a:rPr lang="en-US" sz="11200" i="1" dirty="0"/>
              <a:t>E.g.</a:t>
            </a:r>
            <a:r>
              <a:rPr lang="en-US" sz="11200" dirty="0"/>
              <a:t>, AK, CA,  CO, FL, HI, IL, IA, ME, MD, MN, MO, NE, NH, NM, NY, OR, PA, RI, VT, WA and WI.  NY’s Rule is particularly good.  VT has adopted MR 8.4(g). </a:t>
            </a:r>
          </a:p>
          <a:p>
            <a:endParaRPr lang="en-US" sz="11200" dirty="0"/>
          </a:p>
          <a:p>
            <a:r>
              <a:rPr lang="en-US" sz="11200" dirty="0"/>
              <a:t>Other states and licensing jurisdictions prohibit discrimination in other rules. </a:t>
            </a:r>
            <a:r>
              <a:rPr lang="en-US" sz="11200" i="1" dirty="0"/>
              <a:t>E.g.</a:t>
            </a:r>
            <a:r>
              <a:rPr lang="en-US" sz="11200" dirty="0"/>
              <a:t>, DC (Rule 9.1), MA (Rule 4.4(a)), TX (Rule 5.06).    </a:t>
            </a:r>
          </a:p>
          <a:p>
            <a:endParaRPr lang="en-US" sz="11200" dirty="0"/>
          </a:p>
          <a:p>
            <a:r>
              <a:rPr lang="en-US" sz="11200" dirty="0"/>
              <a:t>29 States have adopted Comments to their Rule 8.4 prohibiting prejudice and bias. </a:t>
            </a:r>
          </a:p>
          <a:p>
            <a:endParaRPr lang="en-US" sz="9600" dirty="0"/>
          </a:p>
          <a:p>
            <a:endParaRPr lang="en-US" sz="9600" dirty="0"/>
          </a:p>
          <a:p>
            <a:pPr marL="0" indent="0">
              <a:buNone/>
            </a:pPr>
            <a:r>
              <a:rPr lang="en-US" sz="9600" dirty="0"/>
              <a:t> </a:t>
            </a:r>
          </a:p>
          <a:p>
            <a:pPr marL="0" indent="0">
              <a:buNone/>
            </a:pPr>
            <a:endParaRPr lang="en-US" dirty="0"/>
          </a:p>
        </p:txBody>
      </p:sp>
      <p:sp>
        <p:nvSpPr>
          <p:cNvPr id="5" name="Footer Placeholder 4">
            <a:extLst>
              <a:ext uri="{FF2B5EF4-FFF2-40B4-BE49-F238E27FC236}">
                <a16:creationId xmlns:a16="http://schemas.microsoft.com/office/drawing/2014/main" id="{1F96CEFC-6593-4B54-8AC5-66A37FF9F70F}"/>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163190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5E3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ADAA-7538-ECC4-489D-FA8EBE734EBE}"/>
              </a:ext>
            </a:extLst>
          </p:cNvPr>
          <p:cNvSpPr>
            <a:spLocks noGrp="1"/>
          </p:cNvSpPr>
          <p:nvPr>
            <p:ph type="title"/>
          </p:nvPr>
        </p:nvSpPr>
        <p:spPr/>
        <p:txBody>
          <a:bodyPr>
            <a:noAutofit/>
          </a:bodyPr>
          <a:lstStyle/>
          <a:p>
            <a:pPr algn="ctr"/>
            <a:r>
              <a:rPr lang="en-US" sz="2400" kern="100" dirty="0">
                <a:solidFill>
                  <a:srgbClr val="3C36A0"/>
                </a:solidFill>
                <a:effectLst/>
                <a:latin typeface="Arial Black" panose="020B0A04020102020204" pitchFamily="34" charset="0"/>
                <a:ea typeface="Aptos" panose="020B0004020202020204" pitchFamily="34" charset="0"/>
                <a:cs typeface="Times New Roman" panose="02020603050405020304" pitchFamily="18" charset="0"/>
              </a:rPr>
              <a:t>Both Before and After Model Rule 8.4(g) was Adopted, State Supreme Courts Have Sanctioned Lawyers for Engaging in Sexual Harassment</a:t>
            </a:r>
            <a:endParaRPr lang="en-US" sz="2400" dirty="0">
              <a:solidFill>
                <a:srgbClr val="3C36A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1809E764-359D-7FE9-DB15-C9F51195A34A}"/>
              </a:ext>
            </a:extLst>
          </p:cNvPr>
          <p:cNvSpPr>
            <a:spLocks noGrp="1"/>
          </p:cNvSpPr>
          <p:nvPr>
            <p:ph idx="1"/>
          </p:nvPr>
        </p:nvSpPr>
        <p:spPr/>
        <p:txBody>
          <a:bodyPr>
            <a:normAutofit fontScale="92500" lnSpcReduction="20000"/>
          </a:bodyPr>
          <a:lstStyle/>
          <a:p>
            <a:pPr marL="0" marR="0" lvl="0" indent="0">
              <a:lnSpc>
                <a:spcPct val="107000"/>
              </a:lnSpc>
              <a:spcBef>
                <a:spcPts val="0"/>
              </a:spcBef>
              <a:spcAft>
                <a:spcPts val="0"/>
              </a:spcAft>
              <a:buNone/>
            </a:pPr>
            <a:r>
              <a:rPr lang="en-US" sz="2400" i="1" kern="100" dirty="0">
                <a:effectLst/>
                <a:latin typeface="Aptos" panose="020B0004020202020204" pitchFamily="34" charset="0"/>
                <a:ea typeface="Aptos" panose="020B0004020202020204" pitchFamily="34" charset="0"/>
                <a:cs typeface="Times New Roman" panose="02020603050405020304" pitchFamily="18" charset="0"/>
              </a:rPr>
              <a:t>Examples:</a:t>
            </a:r>
          </a:p>
          <a:p>
            <a:pPr marL="0" marR="0" lvl="0" indent="0">
              <a:lnSpc>
                <a:spcPct val="107000"/>
              </a:lnSpc>
              <a:spcBef>
                <a:spcPts val="0"/>
              </a:spcBef>
              <a:spcAft>
                <a:spcPts val="0"/>
              </a:spcAft>
              <a:buNone/>
            </a:pP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b="1" i="1" kern="100" dirty="0">
                <a:effectLst/>
                <a:latin typeface="Aptos" panose="020B0004020202020204" pitchFamily="34" charset="0"/>
                <a:ea typeface="Aptos" panose="020B0004020202020204" pitchFamily="34" charset="0"/>
                <a:cs typeface="Times New Roman" panose="02020603050405020304" pitchFamily="18" charset="0"/>
              </a:rPr>
              <a:t>Iowa Supreme Court </a:t>
            </a:r>
            <a:r>
              <a:rPr lang="en-US" sz="2400" b="1" i="1" kern="100" dirty="0" err="1">
                <a:effectLst/>
                <a:latin typeface="Aptos" panose="020B0004020202020204" pitchFamily="34" charset="0"/>
                <a:ea typeface="Aptos" panose="020B0004020202020204" pitchFamily="34" charset="0"/>
                <a:cs typeface="Times New Roman" panose="02020603050405020304" pitchFamily="18" charset="0"/>
              </a:rPr>
              <a:t>Att’y</a:t>
            </a:r>
            <a:r>
              <a:rPr lang="en-US" sz="2400" b="1" i="1" kern="100" dirty="0">
                <a:effectLst/>
                <a:latin typeface="Aptos" panose="020B0004020202020204" pitchFamily="34" charset="0"/>
                <a:ea typeface="Aptos" panose="020B0004020202020204" pitchFamily="34" charset="0"/>
                <a:cs typeface="Times New Roman" panose="02020603050405020304" pitchFamily="18" charset="0"/>
              </a:rPr>
              <a:t> Disciplinary Bd. V. Watkins, </a:t>
            </a:r>
            <a:r>
              <a:rPr lang="en-US" sz="2400" b="1" kern="100" dirty="0">
                <a:effectLst/>
                <a:latin typeface="Aptos" panose="020B0004020202020204" pitchFamily="34" charset="0"/>
                <a:ea typeface="Aptos" panose="020B0004020202020204" pitchFamily="34" charset="0"/>
                <a:cs typeface="Times New Roman" panose="02020603050405020304" pitchFamily="18" charset="0"/>
              </a:rPr>
              <a:t>994 N.W.2d 881</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(Iowa 2020) (county attorney’s sexual harassment of female subordinates for two years constituted “textbook examples of what not to do in the workplace”)(</a:t>
            </a:r>
            <a:r>
              <a:rPr lang="en-US" sz="2400" u="sng" kern="100" dirty="0">
                <a:effectLst/>
                <a:latin typeface="Aptos" panose="020B0004020202020204" pitchFamily="34" charset="0"/>
                <a:ea typeface="Aptos" panose="020B0004020202020204" pitchFamily="34" charset="0"/>
                <a:cs typeface="Times New Roman" panose="02020603050405020304" pitchFamily="18" charset="0"/>
              </a:rPr>
              <a:t>Sanction</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Suspended indefinitely; no possibility of reinstatement for 6 mos. following date of this decision.)   </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2400" b="1" i="1" kern="100" dirty="0">
                <a:effectLst/>
                <a:latin typeface="Aptos" panose="020B0004020202020204" pitchFamily="34" charset="0"/>
                <a:ea typeface="Aptos" panose="020B0004020202020204" pitchFamily="34" charset="0"/>
                <a:cs typeface="Times New Roman" panose="02020603050405020304" pitchFamily="18" charset="0"/>
              </a:rPr>
              <a:t>Lawyer Disciplinary Bd. v. Hatfield</a:t>
            </a:r>
            <a:r>
              <a:rPr lang="en-US" sz="24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852 S.E.2d 785 (W. Va. 2020) (attempting to have client pay for representation with sex; violated Rules 8.4(a), (b) and (d)). (</a:t>
            </a:r>
            <a:r>
              <a:rPr lang="en-US" sz="2400" u="sng" kern="100" dirty="0">
                <a:effectLst/>
                <a:latin typeface="Aptos" panose="020B0004020202020204" pitchFamily="34" charset="0"/>
                <a:ea typeface="Aptos" panose="020B0004020202020204" pitchFamily="34" charset="0"/>
                <a:cs typeface="Times New Roman" panose="02020603050405020304" pitchFamily="18" charset="0"/>
              </a:rPr>
              <a:t>Sanction</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  Atty.  disbarred (“law license annulled”) and ordered to pay costs of the proceedings.) </a:t>
            </a: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ED483C1-6CB8-8498-FAA1-65C912F4121E}"/>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75233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5E3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ADAA-7538-ECC4-489D-FA8EBE734EBE}"/>
              </a:ext>
            </a:extLst>
          </p:cNvPr>
          <p:cNvSpPr>
            <a:spLocks noGrp="1"/>
          </p:cNvSpPr>
          <p:nvPr>
            <p:ph type="title"/>
          </p:nvPr>
        </p:nvSpPr>
        <p:spPr/>
        <p:txBody>
          <a:bodyPr>
            <a:noAutofit/>
          </a:bodyPr>
          <a:lstStyle/>
          <a:p>
            <a:pPr algn="ctr"/>
            <a:r>
              <a:rPr lang="en-US" sz="2400" kern="100" dirty="0">
                <a:solidFill>
                  <a:srgbClr val="3C36A0"/>
                </a:solidFill>
                <a:effectLst/>
                <a:latin typeface="Arial Black" panose="020B0A04020102020204" pitchFamily="34" charset="0"/>
                <a:ea typeface="Aptos" panose="020B0004020202020204" pitchFamily="34" charset="0"/>
                <a:cs typeface="Times New Roman" panose="02020603050405020304" pitchFamily="18" charset="0"/>
              </a:rPr>
              <a:t>Both Before and After Model Rule 8.4(g) was Adopted, State Supreme Courts Have Sanctioned Lawyers for Engaging in Sexual Harassment</a:t>
            </a:r>
            <a:endParaRPr lang="en-US" sz="2400" dirty="0">
              <a:solidFill>
                <a:srgbClr val="3C36A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1809E764-359D-7FE9-DB15-C9F51195A34A}"/>
              </a:ext>
            </a:extLst>
          </p:cNvPr>
          <p:cNvSpPr>
            <a:spLocks noGrp="1"/>
          </p:cNvSpPr>
          <p:nvPr>
            <p:ph idx="1"/>
          </p:nvPr>
        </p:nvSpPr>
        <p:spPr/>
        <p:txBody>
          <a:bodyPr>
            <a:normAutofit fontScale="85000" lnSpcReduction="10000"/>
          </a:bodyPr>
          <a:lstStyle/>
          <a:p>
            <a:pPr marL="0" marR="0" lvl="0" indent="0">
              <a:lnSpc>
                <a:spcPct val="107000"/>
              </a:lnSpc>
              <a:spcBef>
                <a:spcPts val="0"/>
              </a:spcBef>
              <a:spcAft>
                <a:spcPts val="0"/>
              </a:spcAft>
              <a:buNone/>
            </a:pPr>
            <a:r>
              <a:rPr lang="en-US" sz="2600" i="1" kern="100" dirty="0">
                <a:effectLst/>
                <a:latin typeface="Aptos" panose="020B0004020202020204" pitchFamily="34" charset="0"/>
                <a:ea typeface="Aptos" panose="020B0004020202020204" pitchFamily="34" charset="0"/>
                <a:cs typeface="Times New Roman" panose="02020603050405020304" pitchFamily="18" charset="0"/>
              </a:rPr>
              <a:t>Examples:</a:t>
            </a:r>
          </a:p>
          <a:p>
            <a:pPr marL="0" marR="0" lvl="0" indent="0">
              <a:lnSpc>
                <a:spcPct val="107000"/>
              </a:lnSpc>
              <a:spcBef>
                <a:spcPts val="0"/>
              </a:spcBef>
              <a:spcAft>
                <a:spcPts val="0"/>
              </a:spcAft>
              <a:buNone/>
            </a:pP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2800" b="1" i="1" kern="100" dirty="0">
                <a:effectLst/>
                <a:latin typeface="Aptos" panose="020B0004020202020204" pitchFamily="34" charset="0"/>
                <a:ea typeface="Aptos" panose="020B0004020202020204" pitchFamily="34" charset="0"/>
                <a:cs typeface="Times New Roman" panose="02020603050405020304" pitchFamily="18" charset="0"/>
              </a:rPr>
              <a:t>In re Kennedy</a:t>
            </a:r>
            <a:r>
              <a:rPr lang="en-US" sz="2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946 N.W.2d 568 (Minn. 2020) (bartering with client for sexual favors) (</a:t>
            </a:r>
            <a:r>
              <a:rPr lang="en-US" sz="2800" u="sng" kern="100" dirty="0">
                <a:effectLst/>
                <a:latin typeface="Aptos" panose="020B0004020202020204" pitchFamily="34" charset="0"/>
                <a:ea typeface="Aptos" panose="020B0004020202020204" pitchFamily="34" charset="0"/>
                <a:cs typeface="Times New Roman" panose="02020603050405020304" pitchFamily="18" charset="0"/>
              </a:rPr>
              <a:t>Sanction</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Indefinite suspension; cannot petition for reinstatement for 2 yrs.; must pay costs of the proceeding; must meet other conditions for reinstatement.)   </a:t>
            </a:r>
          </a:p>
          <a:p>
            <a:pPr marL="342900" marR="0" lvl="0" indent="-342900">
              <a:lnSpc>
                <a:spcPct val="107000"/>
              </a:lnSpc>
              <a:spcBef>
                <a:spcPts val="0"/>
              </a:spcBef>
              <a:spcAft>
                <a:spcPts val="0"/>
              </a:spcAft>
              <a:buFont typeface="Symbol" panose="05050102010706020507" pitchFamily="18" charset="2"/>
              <a:buChar char=""/>
            </a:pPr>
            <a:endParaRPr lang="en-US" b="1"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i="1" kern="100" dirty="0">
                <a:effectLst/>
                <a:latin typeface="Aptos" panose="020B0004020202020204" pitchFamily="34" charset="0"/>
                <a:ea typeface="Aptos" panose="020B0004020202020204" pitchFamily="34" charset="0"/>
                <a:cs typeface="Times New Roman" panose="02020603050405020304" pitchFamily="18" charset="0"/>
              </a:rPr>
              <a:t>In re Robinson</a:t>
            </a:r>
            <a:r>
              <a:rPr lang="en-US" i="1"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209 A.3d 570 (Vt. 2019) (Lawyer sexually harassed employee and pressured her to sign agreement not to file harassment claims) (</a:t>
            </a:r>
            <a:r>
              <a:rPr lang="en-US" u="sng" kern="100" dirty="0">
                <a:effectLst/>
                <a:latin typeface="Aptos" panose="020B0004020202020204" pitchFamily="34" charset="0"/>
                <a:ea typeface="Aptos" panose="020B0004020202020204" pitchFamily="34" charset="0"/>
                <a:cs typeface="Times New Roman" panose="02020603050405020304" pitchFamily="18" charset="0"/>
              </a:rPr>
              <a:t>Sanction:</a:t>
            </a:r>
            <a:r>
              <a:rPr lang="en-US" kern="100" dirty="0">
                <a:effectLst/>
                <a:latin typeface="Aptos" panose="020B0004020202020204" pitchFamily="34" charset="0"/>
                <a:ea typeface="Aptos" panose="020B0004020202020204" pitchFamily="34" charset="0"/>
                <a:cs typeface="Times New Roman" panose="02020603050405020304" pitchFamily="18" charset="0"/>
              </a:rPr>
              <a:t> Atty. disbarred.) </a:t>
            </a:r>
          </a:p>
          <a:p>
            <a:pPr marL="342900" marR="0" lvl="0" indent="-342900">
              <a:lnSpc>
                <a:spcPct val="107000"/>
              </a:lnSpc>
              <a:spcBef>
                <a:spcPts val="0"/>
              </a:spcBef>
              <a:spcAft>
                <a:spcPts val="0"/>
              </a:spcAft>
              <a:buFont typeface="Symbol" panose="05050102010706020507" pitchFamily="18" charset="2"/>
              <a:buChar char=""/>
            </a:pPr>
            <a:endParaRPr lang="en-US"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ED483C1-6CB8-8498-FAA1-65C912F4121E}"/>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3626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5E3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BADAA-7538-ECC4-489D-FA8EBE734EBE}"/>
              </a:ext>
            </a:extLst>
          </p:cNvPr>
          <p:cNvSpPr>
            <a:spLocks noGrp="1"/>
          </p:cNvSpPr>
          <p:nvPr>
            <p:ph type="title"/>
          </p:nvPr>
        </p:nvSpPr>
        <p:spPr/>
        <p:txBody>
          <a:bodyPr>
            <a:noAutofit/>
          </a:bodyPr>
          <a:lstStyle/>
          <a:p>
            <a:pPr algn="ctr"/>
            <a:r>
              <a:rPr lang="en-US" sz="2400" kern="100" dirty="0">
                <a:solidFill>
                  <a:srgbClr val="3C36A0"/>
                </a:solidFill>
                <a:effectLst/>
                <a:latin typeface="Arial Black" panose="020B0A04020102020204" pitchFamily="34" charset="0"/>
                <a:ea typeface="Aptos" panose="020B0004020202020204" pitchFamily="34" charset="0"/>
                <a:cs typeface="Times New Roman" panose="02020603050405020304" pitchFamily="18" charset="0"/>
              </a:rPr>
              <a:t>Both Before and After Model Rule 8.4(g) was Adopted, State Supreme Courts Have Sanctioned Lawyers for Engaging in Sexual Harassment</a:t>
            </a:r>
            <a:endParaRPr lang="en-US" sz="2400" dirty="0">
              <a:solidFill>
                <a:srgbClr val="3C36A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1809E764-359D-7FE9-DB15-C9F51195A34A}"/>
              </a:ext>
            </a:extLst>
          </p:cNvPr>
          <p:cNvSpPr>
            <a:spLocks noGrp="1"/>
          </p:cNvSpPr>
          <p:nvPr>
            <p:ph idx="1"/>
          </p:nvPr>
        </p:nvSpPr>
        <p:spPr/>
        <p:txBody>
          <a:bodyPr>
            <a:normAutofit fontScale="92500" lnSpcReduction="20000"/>
          </a:bodyPr>
          <a:lstStyle/>
          <a:p>
            <a:pPr marL="0" marR="0" lvl="0" indent="0">
              <a:lnSpc>
                <a:spcPct val="107000"/>
              </a:lnSpc>
              <a:spcBef>
                <a:spcPts val="0"/>
              </a:spcBef>
              <a:spcAft>
                <a:spcPts val="0"/>
              </a:spcAft>
              <a:buNone/>
            </a:pPr>
            <a:r>
              <a:rPr lang="en-US" sz="2400" i="1" kern="100" dirty="0">
                <a:effectLst/>
                <a:latin typeface="Aptos" panose="020B0004020202020204" pitchFamily="34" charset="0"/>
                <a:ea typeface="Aptos" panose="020B0004020202020204" pitchFamily="34" charset="0"/>
                <a:cs typeface="Times New Roman" panose="02020603050405020304" pitchFamily="18" charset="0"/>
              </a:rPr>
              <a:t>Examples:</a:t>
            </a:r>
          </a:p>
          <a:p>
            <a:pPr marL="0" marR="0" lvl="0" indent="0">
              <a:lnSpc>
                <a:spcPct val="107000"/>
              </a:lnSpc>
              <a:spcBef>
                <a:spcPts val="0"/>
              </a:spcBef>
              <a:spcAft>
                <a:spcPts val="0"/>
              </a:spcAft>
              <a:buNone/>
            </a:pPr>
            <a:endParaRPr lang="en-US" sz="240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b="1" i="1" dirty="0"/>
              <a:t>In re Phillips</a:t>
            </a:r>
            <a:r>
              <a:rPr lang="en-US" dirty="0"/>
              <a:t>, 408 P.3d 942 (Kan. 2018) (lawyer asked prospective client not to wear “under panties” to appointment with him) (</a:t>
            </a:r>
            <a:r>
              <a:rPr lang="en-US" u="sng" dirty="0"/>
              <a:t>Sanction</a:t>
            </a:r>
            <a:r>
              <a:rPr lang="en-US" dirty="0"/>
              <a:t>: One yr. suspension; subject to hearing upon request for reinstatement; payment of costs of the proceeding.)  </a:t>
            </a:r>
          </a:p>
          <a:p>
            <a:pPr marL="342900" indent="-342900">
              <a:lnSpc>
                <a:spcPct val="107000"/>
              </a:lnSpc>
              <a:spcBef>
                <a:spcPts val="0"/>
              </a:spcBef>
              <a:buFont typeface="Symbol" panose="05050102010706020507" pitchFamily="18" charset="2"/>
              <a:buChar char=""/>
            </a:pPr>
            <a:endParaRPr lang="en-US" dirty="0"/>
          </a:p>
          <a:p>
            <a:pPr marL="342900" indent="-342900">
              <a:lnSpc>
                <a:spcPct val="107000"/>
              </a:lnSpc>
              <a:spcBef>
                <a:spcPts val="0"/>
              </a:spcBef>
              <a:buFont typeface="Symbol" panose="05050102010706020507" pitchFamily="18" charset="2"/>
              <a:buChar char=""/>
            </a:pPr>
            <a:r>
              <a:rPr lang="en-US" b="1" i="1" kern="100" dirty="0">
                <a:effectLst/>
                <a:latin typeface="Aptos" panose="020B0004020202020204" pitchFamily="34" charset="0"/>
                <a:ea typeface="Aptos" panose="020B0004020202020204" pitchFamily="34" charset="0"/>
                <a:cs typeface="Times New Roman" panose="02020603050405020304" pitchFamily="18" charset="0"/>
              </a:rPr>
              <a:t>In re </a:t>
            </a:r>
            <a:r>
              <a:rPr lang="en-US" b="1" i="1" kern="100" dirty="0" err="1">
                <a:effectLst/>
                <a:latin typeface="Aptos" panose="020B0004020202020204" pitchFamily="34" charset="0"/>
                <a:ea typeface="Aptos" panose="020B0004020202020204" pitchFamily="34" charset="0"/>
                <a:cs typeface="Times New Roman" panose="02020603050405020304" pitchFamily="18" charset="0"/>
              </a:rPr>
              <a:t>Baratki</a:t>
            </a:r>
            <a:r>
              <a:rPr lang="en-US" i="1"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902 N.W.2d 250 (Wis. 2017) (sexually harassing client, through text messages and physical contact) (</a:t>
            </a:r>
            <a:r>
              <a:rPr lang="en-US" u="sng" kern="100" dirty="0">
                <a:effectLst/>
                <a:latin typeface="Aptos" panose="020B0004020202020204" pitchFamily="34" charset="0"/>
                <a:ea typeface="Aptos" panose="020B0004020202020204" pitchFamily="34" charset="0"/>
                <a:cs typeface="Times New Roman" panose="02020603050405020304" pitchFamily="18" charset="0"/>
              </a:rPr>
              <a:t>Sanction</a:t>
            </a:r>
            <a:r>
              <a:rPr lang="en-US" kern="100" dirty="0">
                <a:effectLst/>
                <a:latin typeface="Aptos" panose="020B0004020202020204" pitchFamily="34" charset="0"/>
                <a:ea typeface="Aptos" panose="020B0004020202020204" pitchFamily="34" charset="0"/>
                <a:cs typeface="Times New Roman" panose="02020603050405020304" pitchFamily="18" charset="0"/>
              </a:rPr>
              <a:t>:  Six month suspension.) </a:t>
            </a:r>
          </a:p>
          <a:p>
            <a:pPr marL="342900" indent="-342900">
              <a:lnSpc>
                <a:spcPct val="107000"/>
              </a:lnSpc>
              <a:spcBef>
                <a:spcPts val="0"/>
              </a:spcBef>
              <a:buFont typeface="Symbol" panose="05050102010706020507" pitchFamily="18" charset="2"/>
              <a:buChar char=""/>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07000"/>
              </a:lnSpc>
              <a:spcBef>
                <a:spcPts val="0"/>
              </a:spcBef>
              <a:spcAft>
                <a:spcPts val="0"/>
              </a:spcAft>
              <a:buNone/>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0ED483C1-6CB8-8498-FAA1-65C912F4121E}"/>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135772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D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p:txBody>
          <a:bodyPr>
            <a:normAutofit/>
          </a:bodyPr>
          <a:lstStyle/>
          <a:p>
            <a:r>
              <a:rPr kumimoji="0" lang="en-US" sz="4400" b="1" i="1" u="none" strike="noStrike" kern="1200" cap="none" spc="0" normalizeH="0" baseline="0" noProof="0" dirty="0">
                <a:ln>
                  <a:noFill/>
                </a:ln>
                <a:solidFill>
                  <a:srgbClr val="3C36A0"/>
                </a:solidFill>
                <a:effectLst/>
                <a:uLnTx/>
                <a:uFillTx/>
                <a:latin typeface="Arial Black" panose="020B0604020202020204" pitchFamily="34" charset="0"/>
                <a:ea typeface="+mj-ea"/>
                <a:cs typeface="Calibri" panose="020F0502020204030204" pitchFamily="34" charset="0"/>
              </a:rPr>
              <a:t>Today’s Discussion</a:t>
            </a:r>
            <a:endParaRPr lang="en-US" sz="3200" dirty="0"/>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p:txBody>
          <a:bodyPr>
            <a:normAutofit/>
          </a:bodyPr>
          <a:lstStyle/>
          <a:p>
            <a:pPr lvl="0"/>
            <a:r>
              <a:rPr lang="en-US" sz="3200" dirty="0">
                <a:solidFill>
                  <a:prstClr val="black"/>
                </a:solidFill>
                <a:latin typeface="Calibri" panose="020F0502020204030204" pitchFamily="34" charset="0"/>
                <a:cs typeface="Calibri" panose="020F0502020204030204" pitchFamily="34" charset="0"/>
              </a:rPr>
              <a:t>Myles</a:t>
            </a:r>
          </a:p>
          <a:p>
            <a:pPr lvl="1"/>
            <a:r>
              <a:rPr lang="en-US" sz="2800" dirty="0">
                <a:solidFill>
                  <a:prstClr val="black"/>
                </a:solidFill>
                <a:latin typeface="Calibri" panose="020F0502020204030204" pitchFamily="34" charset="0"/>
                <a:cs typeface="Calibri" panose="020F0502020204030204" pitchFamily="34" charset="0"/>
              </a:rPr>
              <a:t>ABA Model Rules of Professional Conduct: Sexual Harassment</a:t>
            </a:r>
          </a:p>
          <a:p>
            <a:pPr lvl="1"/>
            <a:r>
              <a:rPr lang="en-US" sz="2800" dirty="0">
                <a:solidFill>
                  <a:prstClr val="black"/>
                </a:solidFill>
                <a:latin typeface="Calibri" panose="020F0502020204030204" pitchFamily="34" charset="0"/>
                <a:cs typeface="Calibri" panose="020F0502020204030204" pitchFamily="34" charset="0"/>
              </a:rPr>
              <a:t>State Rules of Professional Conduct</a:t>
            </a:r>
          </a:p>
          <a:p>
            <a:pPr lvl="1"/>
            <a:r>
              <a:rPr lang="en-US" sz="2800" dirty="0">
                <a:solidFill>
                  <a:prstClr val="black"/>
                </a:solidFill>
                <a:latin typeface="Calibri" panose="020F0502020204030204" pitchFamily="34" charset="0"/>
                <a:cs typeface="Calibri" panose="020F0502020204030204" pitchFamily="34" charset="0"/>
              </a:rPr>
              <a:t>Cases and other considerations</a:t>
            </a:r>
          </a:p>
          <a:p>
            <a:pPr lvl="0"/>
            <a:r>
              <a:rPr lang="en-US" sz="3200" dirty="0">
                <a:solidFill>
                  <a:prstClr val="black"/>
                </a:solidFill>
                <a:latin typeface="Calibri" panose="020F0502020204030204" pitchFamily="34" charset="0"/>
                <a:cs typeface="Calibri" panose="020F0502020204030204" pitchFamily="34" charset="0"/>
              </a:rPr>
              <a:t>Questions</a:t>
            </a:r>
          </a:p>
          <a:p>
            <a:pPr lvl="0"/>
            <a:endParaRPr lang="en-US" sz="3200" dirty="0">
              <a:solidFill>
                <a:prstClr val="black"/>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00B2552-F28D-4B77-B82A-D9843E59BC0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417491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5E3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77AE-6F3E-D777-470A-7BBE12CCA481}"/>
              </a:ext>
            </a:extLst>
          </p:cNvPr>
          <p:cNvSpPr>
            <a:spLocks noGrp="1"/>
          </p:cNvSpPr>
          <p:nvPr>
            <p:ph type="title"/>
          </p:nvPr>
        </p:nvSpPr>
        <p:spPr/>
        <p:txBody>
          <a:bodyPr>
            <a:noAutofit/>
          </a:bodyPr>
          <a:lstStyle/>
          <a:p>
            <a:pPr algn="ctr"/>
            <a:r>
              <a:rPr lang="en-US" sz="2400" kern="100" dirty="0">
                <a:solidFill>
                  <a:srgbClr val="3C36A0"/>
                </a:solidFill>
                <a:effectLst/>
                <a:latin typeface="Arial Black" panose="020B0A04020102020204" pitchFamily="34" charset="0"/>
                <a:ea typeface="Aptos" panose="020B0004020202020204" pitchFamily="34" charset="0"/>
                <a:cs typeface="Times New Roman" panose="02020603050405020304" pitchFamily="18" charset="0"/>
              </a:rPr>
              <a:t>Both Before and After Model Rule 8.4(g) was Adopted, State Supreme Courts Have Sanctioned Lawyers for Engaging in Sexual Harassment</a:t>
            </a:r>
            <a:endParaRPr lang="en-US" sz="2400" dirty="0"/>
          </a:p>
        </p:txBody>
      </p:sp>
      <p:sp>
        <p:nvSpPr>
          <p:cNvPr id="3" name="Content Placeholder 2">
            <a:extLst>
              <a:ext uri="{FF2B5EF4-FFF2-40B4-BE49-F238E27FC236}">
                <a16:creationId xmlns:a16="http://schemas.microsoft.com/office/drawing/2014/main" id="{57B067F0-3761-A872-34C3-CA2351BDDEA8}"/>
              </a:ext>
            </a:extLst>
          </p:cNvPr>
          <p:cNvSpPr>
            <a:spLocks noGrp="1"/>
          </p:cNvSpPr>
          <p:nvPr>
            <p:ph idx="1"/>
          </p:nvPr>
        </p:nvSpPr>
        <p:spPr/>
        <p:txBody>
          <a:bodyPr>
            <a:normAutofit fontScale="92500"/>
          </a:bodyPr>
          <a:lstStyle/>
          <a:p>
            <a:pPr marL="0" indent="0">
              <a:buNone/>
            </a:pPr>
            <a:r>
              <a:rPr lang="en-US" sz="2400" i="1" dirty="0"/>
              <a:t>Examples:</a:t>
            </a:r>
          </a:p>
          <a:p>
            <a:r>
              <a:rPr lang="en-US" b="1" i="1" kern="100" dirty="0">
                <a:effectLst/>
                <a:latin typeface="Aptos" panose="020B0004020202020204" pitchFamily="34" charset="0"/>
                <a:ea typeface="Aptos" panose="020B0004020202020204" pitchFamily="34" charset="0"/>
                <a:cs typeface="Times New Roman" panose="02020603050405020304" pitchFamily="18" charset="0"/>
              </a:rPr>
              <a:t>In re Kratz</a:t>
            </a:r>
            <a:r>
              <a:rPr lang="en-US" i="1" kern="100" dirty="0">
                <a:effectLst/>
                <a:latin typeface="Aptos" panose="020B0004020202020204" pitchFamily="34" charset="0"/>
                <a:ea typeface="Aptos" panose="020B0004020202020204" pitchFamily="34" charset="0"/>
                <a:cs typeface="Times New Roman" panose="02020603050405020304" pitchFamily="18" charset="0"/>
              </a:rPr>
              <a:t>, </a:t>
            </a:r>
            <a:r>
              <a:rPr lang="en-US" kern="100" dirty="0">
                <a:effectLst/>
                <a:latin typeface="Aptos" panose="020B0004020202020204" pitchFamily="34" charset="0"/>
                <a:ea typeface="Aptos" panose="020B0004020202020204" pitchFamily="34" charset="0"/>
                <a:cs typeface="Times New Roman" panose="02020603050405020304" pitchFamily="18" charset="0"/>
              </a:rPr>
              <a:t>851 N.W.2d 219 (Wis. 2014) (prosecutor sent sexually harassing text messages to domestic abuse victim and made sexually harassing comments to witness in another case; Wis. Rule 8.4(i) violation) </a:t>
            </a:r>
            <a:r>
              <a:rPr lang="en-US" u="sng" kern="100" dirty="0">
                <a:effectLst/>
                <a:latin typeface="Aptos" panose="020B0004020202020204" pitchFamily="34" charset="0"/>
                <a:ea typeface="Aptos" panose="020B0004020202020204" pitchFamily="34" charset="0"/>
                <a:cs typeface="Times New Roman" panose="02020603050405020304" pitchFamily="18" charset="0"/>
              </a:rPr>
              <a:t>Sanction</a:t>
            </a:r>
            <a:r>
              <a:rPr lang="en-US" kern="100" dirty="0">
                <a:effectLst/>
                <a:latin typeface="Aptos" panose="020B0004020202020204" pitchFamily="34" charset="0"/>
                <a:ea typeface="Aptos" panose="020B0004020202020204" pitchFamily="34" charset="0"/>
                <a:cs typeface="Times New Roman" panose="02020603050405020304" pitchFamily="18" charset="0"/>
              </a:rPr>
              <a:t>: Four month suspension; payment of costs of the proceeding.)  </a:t>
            </a:r>
          </a:p>
          <a:p>
            <a:r>
              <a:rPr lang="en-US" b="1" i="1" dirty="0"/>
              <a:t>Courtney v. Alabama State Bar</a:t>
            </a:r>
            <a:r>
              <a:rPr lang="en-US" dirty="0"/>
              <a:t>, 492 So.2d 1002 (Ala. 1986) (unwanted sexual advances toward client’s guardian) (</a:t>
            </a:r>
            <a:r>
              <a:rPr lang="en-US" u="sng" dirty="0"/>
              <a:t>Sanction</a:t>
            </a:r>
            <a:r>
              <a:rPr lang="en-US" dirty="0"/>
              <a:t>:  Atty. received public censure.) </a:t>
            </a:r>
          </a:p>
          <a:p>
            <a:endParaRPr lang="en-US" dirty="0"/>
          </a:p>
        </p:txBody>
      </p:sp>
      <p:sp>
        <p:nvSpPr>
          <p:cNvPr id="4" name="Footer Placeholder 3">
            <a:extLst>
              <a:ext uri="{FF2B5EF4-FFF2-40B4-BE49-F238E27FC236}">
                <a16:creationId xmlns:a16="http://schemas.microsoft.com/office/drawing/2014/main" id="{1CEA6EE2-9355-923A-DA6F-D6EA6EC4F4B4}"/>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252824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FED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733C7-65F7-EA4E-8588-D9B19BEE6902}"/>
              </a:ext>
            </a:extLst>
          </p:cNvPr>
          <p:cNvSpPr>
            <a:spLocks noGrp="1"/>
          </p:cNvSpPr>
          <p:nvPr>
            <p:ph type="ctrTitle"/>
          </p:nvPr>
        </p:nvSpPr>
        <p:spPr/>
        <p:txBody>
          <a:bodyPr>
            <a:normAutofit/>
          </a:bodyPr>
          <a:lstStyle/>
          <a:p>
            <a:pPr algn="ctr"/>
            <a:r>
              <a:rPr lang="en-US" sz="3200" b="1" dirty="0">
                <a:solidFill>
                  <a:srgbClr val="3C36A0"/>
                </a:solidFill>
                <a:latin typeface="Arial Black" panose="020B0604020202020204" pitchFamily="34" charset="0"/>
              </a:rPr>
              <a:t>Questions?</a:t>
            </a:r>
            <a:endParaRPr lang="en-US" sz="3200" dirty="0"/>
          </a:p>
        </p:txBody>
      </p:sp>
      <p:sp>
        <p:nvSpPr>
          <p:cNvPr id="5" name="Footer Placeholder 4">
            <a:extLst>
              <a:ext uri="{FF2B5EF4-FFF2-40B4-BE49-F238E27FC236}">
                <a16:creationId xmlns:a16="http://schemas.microsoft.com/office/drawing/2014/main" id="{1F96CEFC-6593-4B54-8AC5-66A37FF9F70F}"/>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294410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B8C4CA-E30E-AB4C-984E-690A846C10A3}"/>
              </a:ext>
            </a:extLst>
          </p:cNvPr>
          <p:cNvSpPr txBox="1"/>
          <p:nvPr/>
        </p:nvSpPr>
        <p:spPr>
          <a:xfrm>
            <a:off x="457200" y="575733"/>
            <a:ext cx="4555066" cy="2677656"/>
          </a:xfrm>
          <a:prstGeom prst="rect">
            <a:avLst/>
          </a:prstGeom>
          <a:noFill/>
        </p:spPr>
        <p:txBody>
          <a:bodyPr wrap="square" rtlCol="0">
            <a:spAutoFit/>
          </a:bodyPr>
          <a:lstStyle/>
          <a:p>
            <a:r>
              <a:rPr lang="en-US" sz="2400" i="1" dirty="0">
                <a:solidFill>
                  <a:schemeClr val="bg1"/>
                </a:solidFill>
              </a:rPr>
              <a:t>“My career as I knew it was destroyed by sexual harassment. I suffered the loss of my job…it took me two decades to recover…Nothing happened to my harasser; he continued in his high- level position.”</a:t>
            </a:r>
          </a:p>
        </p:txBody>
      </p:sp>
      <p:sp>
        <p:nvSpPr>
          <p:cNvPr id="9" name="TextBox 8">
            <a:extLst>
              <a:ext uri="{FF2B5EF4-FFF2-40B4-BE49-F238E27FC236}">
                <a16:creationId xmlns:a16="http://schemas.microsoft.com/office/drawing/2014/main" id="{D0C91628-C6D2-CE41-BA73-C18213BB0B87}"/>
              </a:ext>
            </a:extLst>
          </p:cNvPr>
          <p:cNvSpPr txBox="1"/>
          <p:nvPr/>
        </p:nvSpPr>
        <p:spPr>
          <a:xfrm>
            <a:off x="728870" y="4147930"/>
            <a:ext cx="4717773" cy="2308324"/>
          </a:xfrm>
          <a:prstGeom prst="rect">
            <a:avLst/>
          </a:prstGeom>
          <a:noFill/>
        </p:spPr>
        <p:txBody>
          <a:bodyPr wrap="square" rtlCol="0">
            <a:spAutoFit/>
          </a:bodyPr>
          <a:lstStyle/>
          <a:p>
            <a:r>
              <a:rPr lang="en-US" sz="2400" i="1" dirty="0">
                <a:solidFill>
                  <a:schemeClr val="bg1"/>
                </a:solidFill>
              </a:rPr>
              <a:t>“I was raped by a board member… [of a non-profit], who was allowed to voluntarily resign from the board, but [he] faced no other consequences and I am expected to still deal with him”</a:t>
            </a:r>
          </a:p>
        </p:txBody>
      </p:sp>
      <p:sp>
        <p:nvSpPr>
          <p:cNvPr id="10" name="TextBox 9">
            <a:extLst>
              <a:ext uri="{FF2B5EF4-FFF2-40B4-BE49-F238E27FC236}">
                <a16:creationId xmlns:a16="http://schemas.microsoft.com/office/drawing/2014/main" id="{27B89B18-4FF7-3342-8568-5780CDB0695C}"/>
              </a:ext>
            </a:extLst>
          </p:cNvPr>
          <p:cNvSpPr txBox="1"/>
          <p:nvPr/>
        </p:nvSpPr>
        <p:spPr>
          <a:xfrm>
            <a:off x="5012266" y="2658282"/>
            <a:ext cx="2463801" cy="1631216"/>
          </a:xfrm>
          <a:prstGeom prst="rect">
            <a:avLst/>
          </a:prstGeom>
          <a:noFill/>
        </p:spPr>
        <p:txBody>
          <a:bodyPr wrap="square" rtlCol="0">
            <a:spAutoFit/>
          </a:bodyPr>
          <a:lstStyle/>
          <a:p>
            <a:r>
              <a:rPr lang="en-US" sz="2000" i="1" dirty="0">
                <a:solidFill>
                  <a:schemeClr val="bg1"/>
                </a:solidFill>
              </a:rPr>
              <a:t>“I thought it was the price for being a successful female in a a male dominated profession.”</a:t>
            </a:r>
          </a:p>
        </p:txBody>
      </p:sp>
      <p:sp>
        <p:nvSpPr>
          <p:cNvPr id="2" name="Footer Placeholder 1">
            <a:extLst>
              <a:ext uri="{FF2B5EF4-FFF2-40B4-BE49-F238E27FC236}">
                <a16:creationId xmlns:a16="http://schemas.microsoft.com/office/drawing/2014/main" id="{5616DBBB-47C8-4457-B600-AF8248639D11}"/>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278069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p:txBody>
          <a:bodyPr>
            <a:normAutofit/>
          </a:bodyPr>
          <a:lstStyle/>
          <a:p>
            <a:r>
              <a:rPr kumimoji="0" lang="en-US" sz="2900" b="1" i="1" u="none" strike="noStrike" kern="1200" cap="none" spc="0" normalizeH="0" baseline="0" noProof="0" dirty="0">
                <a:ln>
                  <a:noFill/>
                </a:ln>
                <a:solidFill>
                  <a:srgbClr val="3C36A0"/>
                </a:solidFill>
                <a:effectLst/>
                <a:uLnTx/>
                <a:uFillTx/>
                <a:latin typeface="Arial Black" panose="020B0604020202020204" pitchFamily="34" charset="0"/>
                <a:ea typeface="+mj-ea"/>
                <a:cs typeface="Arial Black" panose="020B0604020202020204" pitchFamily="34" charset="0"/>
              </a:rPr>
              <a:t>Why a Nationwide Survey on Sexual Harassment?</a:t>
            </a:r>
            <a:endParaRPr lang="en-US" sz="3200" dirty="0"/>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p:txBody>
          <a:bodyPr>
            <a:normAutofit/>
          </a:bodyPr>
          <a:lstStyle/>
          <a:p>
            <a:pPr lvl="0"/>
            <a:endParaRPr lang="en-US" sz="3200" dirty="0">
              <a:solidFill>
                <a:prstClr val="black"/>
              </a:solidFill>
              <a:latin typeface="Calibri" panose="020F0502020204030204" pitchFamily="34" charset="0"/>
              <a:cs typeface="Calibri" panose="020F0502020204030204" pitchFamily="34" charset="0"/>
            </a:endParaRPr>
          </a:p>
          <a:p>
            <a:pPr lvl="0"/>
            <a:r>
              <a:rPr lang="en-US" sz="3200" dirty="0">
                <a:solidFill>
                  <a:prstClr val="black"/>
                </a:solidFill>
                <a:latin typeface="Calibri" panose="020F0502020204030204" pitchFamily="34" charset="0"/>
                <a:cs typeface="Calibri" panose="020F0502020204030204" pitchFamily="34" charset="0"/>
              </a:rPr>
              <a:t>Two perspectives: </a:t>
            </a:r>
          </a:p>
          <a:p>
            <a:pPr lvl="1"/>
            <a:r>
              <a:rPr lang="en-US" sz="2800" dirty="0">
                <a:solidFill>
                  <a:prstClr val="black"/>
                </a:solidFill>
                <a:latin typeface="Calibri" panose="020F0502020204030204" pitchFamily="34" charset="0"/>
                <a:cs typeface="Calibri" panose="020F0502020204030204" pitchFamily="34" charset="0"/>
              </a:rPr>
              <a:t>There is no harassment</a:t>
            </a:r>
          </a:p>
          <a:p>
            <a:pPr lvl="1"/>
            <a:r>
              <a:rPr lang="en-US" sz="2800" dirty="0">
                <a:solidFill>
                  <a:prstClr val="black"/>
                </a:solidFill>
                <a:latin typeface="Calibri" panose="020F0502020204030204" pitchFamily="34" charset="0"/>
                <a:cs typeface="Calibri" panose="020F0502020204030204" pitchFamily="34" charset="0"/>
              </a:rPr>
              <a:t>Yes, harassment is a big problem currently</a:t>
            </a:r>
          </a:p>
          <a:p>
            <a:pPr lvl="0"/>
            <a:endParaRPr lang="en-US" sz="3200" dirty="0">
              <a:solidFill>
                <a:prstClr val="black"/>
              </a:solidFill>
              <a:latin typeface="Calibri" panose="020F0502020204030204" pitchFamily="34" charset="0"/>
              <a:cs typeface="Calibri" panose="020F0502020204030204" pitchFamily="34" charset="0"/>
            </a:endParaRPr>
          </a:p>
          <a:p>
            <a:pPr lvl="0"/>
            <a:r>
              <a:rPr lang="en-US" sz="3200" dirty="0">
                <a:solidFill>
                  <a:prstClr val="black"/>
                </a:solidFill>
                <a:latin typeface="Calibri" panose="020F0502020204030204" pitchFamily="34" charset="0"/>
                <a:cs typeface="Calibri" panose="020F0502020204030204" pitchFamily="34" charset="0"/>
              </a:rPr>
              <a:t>Need evidence to drive change</a:t>
            </a:r>
          </a:p>
          <a:p>
            <a:pPr marL="0" lvl="0" indent="0">
              <a:buNone/>
            </a:pPr>
            <a:endParaRPr lang="en-US" sz="3200" dirty="0">
              <a:solidFill>
                <a:prstClr val="black"/>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00B2552-F28D-4B77-B82A-D9843E59BC0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(c) Women Lawyers On Guard        </a:t>
            </a:r>
            <a:fld id="{B45F26FB-06DB-48B8-A165-80A140FA7D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6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p:txBody>
          <a:bodyPr>
            <a:normAutofit/>
          </a:bodyPr>
          <a:lstStyle/>
          <a:p>
            <a:r>
              <a:rPr lang="en-US" sz="3200" b="1" i="1" dirty="0">
                <a:solidFill>
                  <a:srgbClr val="3C36A0"/>
                </a:solidFill>
                <a:latin typeface="Arial Black" panose="020B0604020202020204" pitchFamily="34" charset="0"/>
                <a:cs typeface="Arial Black" panose="020B0604020202020204" pitchFamily="34" charset="0"/>
              </a:rPr>
              <a:t>Still Broken: </a:t>
            </a:r>
            <a:r>
              <a:rPr lang="en-US" sz="3200" b="1" dirty="0">
                <a:solidFill>
                  <a:srgbClr val="3C36A0"/>
                </a:solidFill>
                <a:latin typeface="Arial Black" panose="020B0604020202020204" pitchFamily="34" charset="0"/>
                <a:cs typeface="Arial Black" panose="020B0604020202020204" pitchFamily="34" charset="0"/>
              </a:rPr>
              <a:t>Study Design </a:t>
            </a:r>
            <a:endParaRPr lang="en-US" sz="3200" dirty="0"/>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p:txBody>
          <a:bodyPr>
            <a:normAutofit/>
          </a:bodyPr>
          <a:lstStyle/>
          <a:p>
            <a:r>
              <a:rPr lang="en-US" sz="3200" dirty="0">
                <a:latin typeface="Calibri" panose="020F0502020204030204" pitchFamily="34" charset="0"/>
                <a:cs typeface="Calibri" panose="020F0502020204030204" pitchFamily="34" charset="0"/>
              </a:rPr>
              <a:t>Experiential, not a prevalence study</a:t>
            </a:r>
          </a:p>
          <a:p>
            <a:r>
              <a:rPr lang="en-US" sz="3200" dirty="0">
                <a:latin typeface="Calibri" panose="020F0502020204030204" pitchFamily="34" charset="0"/>
                <a:cs typeface="Calibri" panose="020F0502020204030204" pitchFamily="34" charset="0"/>
              </a:rPr>
              <a:t>Change over time</a:t>
            </a:r>
          </a:p>
          <a:p>
            <a:r>
              <a:rPr lang="en-US" sz="3200" dirty="0">
                <a:latin typeface="Calibri" panose="020F0502020204030204" pitchFamily="34" charset="0"/>
                <a:cs typeface="Calibri" panose="020F0502020204030204" pitchFamily="34" charset="0"/>
              </a:rPr>
              <a:t>Representative respondents</a:t>
            </a:r>
          </a:p>
          <a:p>
            <a:pPr lvl="1"/>
            <a:r>
              <a:rPr lang="en-US" sz="2800" dirty="0">
                <a:latin typeface="Calibri" panose="020F0502020204030204" pitchFamily="34" charset="0"/>
                <a:cs typeface="Calibri" panose="020F0502020204030204" pitchFamily="34" charset="0"/>
              </a:rPr>
              <a:t>Geographic regions</a:t>
            </a:r>
          </a:p>
          <a:p>
            <a:pPr lvl="1"/>
            <a:r>
              <a:rPr lang="en-US" sz="2800" dirty="0">
                <a:latin typeface="Calibri" panose="020F0502020204030204" pitchFamily="34" charset="0"/>
                <a:cs typeface="Calibri" panose="020F0502020204030204" pitchFamily="34" charset="0"/>
              </a:rPr>
              <a:t>Employment settings </a:t>
            </a:r>
          </a:p>
          <a:p>
            <a:pPr lvl="1"/>
            <a:r>
              <a:rPr lang="en-US" sz="2800" dirty="0">
                <a:latin typeface="Calibri" panose="020F0502020204030204" pitchFamily="34" charset="0"/>
                <a:cs typeface="Calibri" panose="020F0502020204030204" pitchFamily="34" charset="0"/>
              </a:rPr>
              <a:t>Demographics </a:t>
            </a:r>
          </a:p>
          <a:p>
            <a:pPr marL="0" indent="0">
              <a:buNone/>
            </a:pPr>
            <a:endParaRPr lang="en-US" sz="3200" dirty="0">
              <a:latin typeface="Calibri" panose="020F0502020204030204" pitchFamily="34" charset="0"/>
              <a:cs typeface="Calibri" panose="020F0502020204030204" pitchFamily="34" charset="0"/>
            </a:endParaRPr>
          </a:p>
          <a:p>
            <a:pPr marL="0" indent="0">
              <a:buNone/>
            </a:pPr>
            <a:r>
              <a:rPr lang="en-US" sz="2400" dirty="0">
                <a:solidFill>
                  <a:srgbClr val="3C36A0"/>
                </a:solidFill>
                <a:latin typeface="Calibri" panose="020F0502020204030204" pitchFamily="34" charset="0"/>
                <a:cs typeface="Calibri" panose="020F0502020204030204" pitchFamily="34" charset="0"/>
              </a:rPr>
              <a:t>www.womenlawyersonguard.org/still-broken/</a:t>
            </a:r>
          </a:p>
        </p:txBody>
      </p:sp>
      <p:sp>
        <p:nvSpPr>
          <p:cNvPr id="4" name="Footer Placeholder 3">
            <a:extLst>
              <a:ext uri="{FF2B5EF4-FFF2-40B4-BE49-F238E27FC236}">
                <a16:creationId xmlns:a16="http://schemas.microsoft.com/office/drawing/2014/main" id="{B00B2552-F28D-4B77-B82A-D9843E59BC0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spTree>
    <p:extLst>
      <p:ext uri="{BB962C8B-B14F-4D97-AF65-F5344CB8AC3E}">
        <p14:creationId xmlns:p14="http://schemas.microsoft.com/office/powerpoint/2010/main" val="300103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a:solidFill>
            <a:srgbClr val="EFEDF0"/>
          </a:solidFill>
        </p:spPr>
        <p:txBody>
          <a:bodyPr>
            <a:normAutofit/>
          </a:bodyPr>
          <a:lstStyle/>
          <a:p>
            <a:r>
              <a:rPr lang="en-US" sz="3200" b="1" dirty="0">
                <a:solidFill>
                  <a:srgbClr val="3C36A0"/>
                </a:solidFill>
                <a:latin typeface="Arial Black" panose="020B0604020202020204" pitchFamily="34" charset="0"/>
                <a:cs typeface="Arial Black" panose="020B0604020202020204" pitchFamily="34" charset="0"/>
              </a:rPr>
              <a:t>WLG Asked Respondents: </a:t>
            </a:r>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628650" y="1253331"/>
            <a:ext cx="7886700" cy="437358"/>
          </a:xfrm>
        </p:spPr>
        <p:txBody>
          <a:bodyPr>
            <a:normAutofit/>
          </a:bodyPr>
          <a:lstStyle/>
          <a:p>
            <a:pPr marL="0" indent="0">
              <a:buNone/>
            </a:pPr>
            <a:r>
              <a:rPr lang="en-US" sz="2400" i="1" dirty="0">
                <a:latin typeface="Arial" panose="020B0604020202020204" pitchFamily="34" charset="0"/>
                <a:cs typeface="Arial" panose="020B0604020202020204" pitchFamily="34" charset="0"/>
              </a:rPr>
              <a:t>What have you experienced or observed? </a:t>
            </a:r>
          </a:p>
        </p:txBody>
      </p:sp>
      <p:sp>
        <p:nvSpPr>
          <p:cNvPr id="4" name="Footer Placeholder 3">
            <a:extLst>
              <a:ext uri="{FF2B5EF4-FFF2-40B4-BE49-F238E27FC236}">
                <a16:creationId xmlns:a16="http://schemas.microsoft.com/office/drawing/2014/main" id="{58A83B10-6D06-4176-B51D-8C7E562F57A1}"/>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(c) Women Lawyers On Guard</a:t>
            </a:r>
          </a:p>
        </p:txBody>
      </p:sp>
      <p:pic>
        <p:nvPicPr>
          <p:cNvPr id="9" name="Picture 8">
            <a:extLst>
              <a:ext uri="{FF2B5EF4-FFF2-40B4-BE49-F238E27FC236}">
                <a16:creationId xmlns:a16="http://schemas.microsoft.com/office/drawing/2014/main" id="{3D66B2E7-53FE-2445-2A09-B504F60D260F}"/>
              </a:ext>
            </a:extLst>
          </p:cNvPr>
          <p:cNvPicPr>
            <a:picLocks noChangeAspect="1"/>
          </p:cNvPicPr>
          <p:nvPr/>
        </p:nvPicPr>
        <p:blipFill>
          <a:blip r:embed="rId3"/>
          <a:stretch>
            <a:fillRect/>
          </a:stretch>
        </p:blipFill>
        <p:spPr>
          <a:xfrm>
            <a:off x="293511" y="1860012"/>
            <a:ext cx="8376356" cy="4195503"/>
          </a:xfrm>
          <a:prstGeom prst="rect">
            <a:avLst/>
          </a:prstGeom>
        </p:spPr>
      </p:pic>
    </p:spTree>
    <p:extLst>
      <p:ext uri="{BB962C8B-B14F-4D97-AF65-F5344CB8AC3E}">
        <p14:creationId xmlns:p14="http://schemas.microsoft.com/office/powerpoint/2010/main" val="33897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F85B-2855-4B4E-B660-436E88D05409}"/>
              </a:ext>
            </a:extLst>
          </p:cNvPr>
          <p:cNvSpPr>
            <a:spLocks noGrp="1"/>
          </p:cNvSpPr>
          <p:nvPr>
            <p:ph type="title"/>
          </p:nvPr>
        </p:nvSpPr>
        <p:spPr/>
        <p:txBody>
          <a:bodyPr/>
          <a:lstStyle/>
          <a:p>
            <a:r>
              <a:rPr lang="en-US" sz="3600" dirty="0">
                <a:solidFill>
                  <a:schemeClr val="bg1"/>
                </a:solidFill>
                <a:latin typeface="Arial" panose="020B0604020202020204" pitchFamily="34" charset="0"/>
                <a:cs typeface="Arial" panose="020B0604020202020204" pitchFamily="34" charset="0"/>
              </a:rPr>
              <a:t>Salient Findings</a:t>
            </a:r>
          </a:p>
        </p:txBody>
      </p:sp>
      <p:sp>
        <p:nvSpPr>
          <p:cNvPr id="3" name="Content Placeholder 2">
            <a:extLst>
              <a:ext uri="{FF2B5EF4-FFF2-40B4-BE49-F238E27FC236}">
                <a16:creationId xmlns:a16="http://schemas.microsoft.com/office/drawing/2014/main" id="{755904F9-920E-5241-923F-BC7B21F23A60}"/>
              </a:ext>
            </a:extLst>
          </p:cNvPr>
          <p:cNvSpPr>
            <a:spLocks noGrp="1"/>
          </p:cNvSpPr>
          <p:nvPr>
            <p:ph idx="1"/>
          </p:nvPr>
        </p:nvSpPr>
        <p:spPr>
          <a:xfrm>
            <a:off x="1018117" y="1842559"/>
            <a:ext cx="5789083" cy="4351338"/>
          </a:xfrm>
        </p:spPr>
        <p:txBody>
          <a:bodyPr>
            <a:normAutofit/>
          </a:bodyPr>
          <a:lstStyle/>
          <a:p>
            <a:pPr marL="514350" indent="-514350">
              <a:buFont typeface="+mj-lt"/>
              <a:buAutoNum type="arabicPeriod"/>
            </a:pPr>
            <a:r>
              <a:rPr lang="en-US" sz="3200" dirty="0">
                <a:solidFill>
                  <a:schemeClr val="bg1"/>
                </a:solidFill>
                <a:latin typeface="Calibri" panose="020F0502020204030204" pitchFamily="34" charset="0"/>
                <a:cs typeface="Calibri" panose="020F0502020204030204" pitchFamily="34" charset="0"/>
              </a:rPr>
              <a:t>The extent and breadth of misconduct/harassment are insidious and alarming </a:t>
            </a:r>
          </a:p>
          <a:p>
            <a:pPr marL="514350" indent="-514350">
              <a:buFont typeface="+mj-lt"/>
              <a:buAutoNum type="arabicPeriod"/>
            </a:pPr>
            <a:r>
              <a:rPr lang="en-US" sz="3200" dirty="0">
                <a:solidFill>
                  <a:schemeClr val="bg1"/>
                </a:solidFill>
                <a:latin typeface="Calibri" panose="020F0502020204030204" pitchFamily="34" charset="0"/>
                <a:cs typeface="Calibri" panose="020F0502020204030204" pitchFamily="34" charset="0"/>
              </a:rPr>
              <a:t>Reporting systems often do not work – sometimes are harmful </a:t>
            </a:r>
          </a:p>
          <a:p>
            <a:pPr marL="514350" indent="-514350">
              <a:buFont typeface="+mj-lt"/>
              <a:buAutoNum type="arabicPeriod"/>
            </a:pPr>
            <a:r>
              <a:rPr lang="en-US" sz="3200" dirty="0">
                <a:solidFill>
                  <a:schemeClr val="bg1"/>
                </a:solidFill>
                <a:latin typeface="Calibri" panose="020F0502020204030204" pitchFamily="34" charset="0"/>
                <a:cs typeface="Calibri" panose="020F0502020204030204" pitchFamily="34" charset="0"/>
              </a:rPr>
              <a:t>Most harassers face few to no adverse consequences</a:t>
            </a:r>
          </a:p>
        </p:txBody>
      </p:sp>
      <p:sp>
        <p:nvSpPr>
          <p:cNvPr id="4" name="Footer Placeholder 3">
            <a:extLst>
              <a:ext uri="{FF2B5EF4-FFF2-40B4-BE49-F238E27FC236}">
                <a16:creationId xmlns:a16="http://schemas.microsoft.com/office/drawing/2014/main" id="{252233C2-50DC-4B8C-89E3-F1AC9D776E6A}"/>
              </a:ext>
            </a:extLst>
          </p:cNvPr>
          <p:cNvSpPr>
            <a:spLocks noGrp="1"/>
          </p:cNvSpPr>
          <p:nvPr>
            <p:ph type="ftr" sz="quarter" idx="11"/>
          </p:nvPr>
        </p:nvSpPr>
        <p:spPr/>
        <p:txBody>
          <a:bodyPr/>
          <a:lstStyle/>
          <a:p>
            <a:r>
              <a:rPr lang="en-US"/>
              <a:t>(c) Women Lawyers On Guard</a:t>
            </a:r>
          </a:p>
        </p:txBody>
      </p:sp>
    </p:spTree>
    <p:extLst>
      <p:ext uri="{BB962C8B-B14F-4D97-AF65-F5344CB8AC3E}">
        <p14:creationId xmlns:p14="http://schemas.microsoft.com/office/powerpoint/2010/main" val="227618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centio template">
  <a:themeElements>
    <a:clrScheme name="Custom 347">
      <a:dk1>
        <a:srgbClr val="000000"/>
      </a:dk1>
      <a:lt1>
        <a:srgbClr val="FFFFFF"/>
      </a:lt1>
      <a:dk2>
        <a:srgbClr val="737783"/>
      </a:dk2>
      <a:lt2>
        <a:srgbClr val="DCDFE7"/>
      </a:lt2>
      <a:accent1>
        <a:srgbClr val="FFFFFF"/>
      </a:accent1>
      <a:accent2>
        <a:srgbClr val="A8C1EC"/>
      </a:accent2>
      <a:accent3>
        <a:srgbClr val="002685"/>
      </a:accent3>
      <a:accent4>
        <a:srgbClr val="EE8EAA"/>
      </a:accent4>
      <a:accent5>
        <a:srgbClr val="B40036"/>
      </a:accent5>
      <a:accent6>
        <a:srgbClr val="0000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12035</TotalTime>
  <Words>2883</Words>
  <Application>Microsoft Office PowerPoint</Application>
  <PresentationFormat>On-screen Show (4:3)</PresentationFormat>
  <Paragraphs>278</Paragraphs>
  <Slides>41</Slides>
  <Notes>4</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41</vt:i4>
      </vt:variant>
    </vt:vector>
  </HeadingPairs>
  <TitlesOfParts>
    <vt:vector size="55" baseType="lpstr">
      <vt:lpstr>Aptos</vt:lpstr>
      <vt:lpstr>Arial</vt:lpstr>
      <vt:lpstr>Arial Black</vt:lpstr>
      <vt:lpstr>Calibri</vt:lpstr>
      <vt:lpstr>Calibri Light</vt:lpstr>
      <vt:lpstr>Cinzel</vt:lpstr>
      <vt:lpstr>Courier New</vt:lpstr>
      <vt:lpstr>Libre Baskerville</vt:lpstr>
      <vt:lpstr>Symbol</vt:lpstr>
      <vt:lpstr>Times New Roman</vt:lpstr>
      <vt:lpstr>Wingdings</vt:lpstr>
      <vt:lpstr>Office Theme</vt:lpstr>
      <vt:lpstr>Vicentio template</vt:lpstr>
      <vt:lpstr>2_Office Theme</vt:lpstr>
      <vt:lpstr>PowerPoint Presentation</vt:lpstr>
      <vt:lpstr>PowerPoint Presentation</vt:lpstr>
      <vt:lpstr>Today’s Discussion</vt:lpstr>
      <vt:lpstr>Today’s Discussion</vt:lpstr>
      <vt:lpstr>PowerPoint Presentation</vt:lpstr>
      <vt:lpstr>Why a Nationwide Survey on Sexual Harassment?</vt:lpstr>
      <vt:lpstr>Still Broken: Study Design </vt:lpstr>
      <vt:lpstr>WLG Asked Respondents: </vt:lpstr>
      <vt:lpstr>Salient Findings</vt:lpstr>
      <vt:lpstr>Salient Findings</vt:lpstr>
      <vt:lpstr>Findings</vt:lpstr>
      <vt:lpstr>Unacceptable Cultures Prevail</vt:lpstr>
      <vt:lpstr>Who’s Doing the Harassing?  People at every level of the legal profession</vt:lpstr>
      <vt:lpstr>Myths about the Setting of Harassment</vt:lpstr>
      <vt:lpstr>Findings </vt:lpstr>
      <vt:lpstr>Reporting System Problems</vt:lpstr>
      <vt:lpstr>Findings</vt:lpstr>
      <vt:lpstr>Findings </vt:lpstr>
      <vt:lpstr>Impact on Respondents</vt:lpstr>
      <vt:lpstr>Findings</vt:lpstr>
      <vt:lpstr>Who is Harassed? </vt:lpstr>
      <vt:lpstr>Findings </vt:lpstr>
      <vt:lpstr>Recommendations</vt:lpstr>
      <vt:lpstr>Recommendations</vt:lpstr>
      <vt:lpstr>  WLG Initiative on Sexual Harassment  “Conversations With Men”</vt:lpstr>
      <vt:lpstr>PowerPoint Presentation</vt:lpstr>
      <vt:lpstr>ADDITIONAL RESOURSES </vt:lpstr>
      <vt:lpstr>PowerPoint Presentation</vt:lpstr>
      <vt:lpstr>TAKE ACTION </vt:lpstr>
      <vt:lpstr>    Sexual Harassment  Why Do We Need a Rule of Professional Conduct? </vt:lpstr>
      <vt:lpstr>      Sexual Harassment  Why Utilize State Rules of Professional Conduct? </vt:lpstr>
      <vt:lpstr>PowerPoint Presentation</vt:lpstr>
      <vt:lpstr>Utilizing Rules of Professional Conduct </vt:lpstr>
      <vt:lpstr>Rules of Professional Conduct and Comments</vt:lpstr>
      <vt:lpstr>  Sexual Harassment Rule 8.4(g) is not the only Rule that may be implicated when a lawyer engages in sexual harassment. </vt:lpstr>
      <vt:lpstr>Rules of Professional Conduct and Comments</vt:lpstr>
      <vt:lpstr>Both Before and After Model Rule 8.4(g) was Adopted, State Supreme Courts Have Sanctioned Lawyers for Engaging in Sexual Harassment</vt:lpstr>
      <vt:lpstr>Both Before and After Model Rule 8.4(g) was Adopted, State Supreme Courts Have Sanctioned Lawyers for Engaging in Sexual Harassment</vt:lpstr>
      <vt:lpstr>Both Before and After Model Rule 8.4(g) was Adopted, State Supreme Courts Have Sanctioned Lawyers for Engaging in Sexual Harassment</vt:lpstr>
      <vt:lpstr>Both Before and After Model Rule 8.4(g) was Adopted, State Supreme Courts Have Sanctioned Lawyers for Engaging in Sexual Harassment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Peterson</dc:creator>
  <cp:lastModifiedBy>Michael Foley</cp:lastModifiedBy>
  <cp:revision>198</cp:revision>
  <dcterms:created xsi:type="dcterms:W3CDTF">2020-06-10T15:02:14Z</dcterms:created>
  <dcterms:modified xsi:type="dcterms:W3CDTF">2025-01-07T17:30:29Z</dcterms:modified>
</cp:coreProperties>
</file>